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6858000" cx="12192000"/>
  <p:notesSz cx="6858000" cy="9144000"/>
  <p:embeddedFontLst>
    <p:embeddedFont>
      <p:font typeface="Montserrat SemiBold"/>
      <p:regular r:id="rId58"/>
      <p:bold r:id="rId59"/>
      <p:italic r:id="rId60"/>
      <p:boldItalic r:id="rId61"/>
    </p:embeddedFont>
    <p:embeddedFont>
      <p:font typeface="Montserrat"/>
      <p:regular r:id="rId62"/>
      <p:bold r:id="rId63"/>
      <p:italic r:id="rId64"/>
      <p:boldItalic r:id="rId65"/>
    </p:embeddedFont>
    <p:embeddedFont>
      <p:font typeface="Montserrat Medium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0" roundtripDataSignature="AMtx7mjbaA4BWLktn+sCEdl5dobqcDM6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FC6662-2D84-4A64-968A-FC7B38F8B315}">
  <a:tblStyle styleId="{3EFC6662-2D84-4A64-968A-FC7B38F8B31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80848CE-C1F1-44B6-BCCD-22FAAE8DB8F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customschemas.google.com/relationships/presentationmetadata" Target="meta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regular.fntdata"/><Relationship Id="rId61" Type="http://schemas.openxmlformats.org/officeDocument/2006/relationships/font" Target="fonts/MontserratSemiBold-bold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-italic.fntdata"/><Relationship Id="rId63" Type="http://schemas.openxmlformats.org/officeDocument/2006/relationships/font" Target="fonts/Montserrat-bold.fntdata"/><Relationship Id="rId22" Type="http://schemas.openxmlformats.org/officeDocument/2006/relationships/slide" Target="slides/slide17.xml"/><Relationship Id="rId66" Type="http://schemas.openxmlformats.org/officeDocument/2006/relationships/font" Target="fonts/MontserratMedium-regular.fntdata"/><Relationship Id="rId21" Type="http://schemas.openxmlformats.org/officeDocument/2006/relationships/slide" Target="slides/slide16.xml"/><Relationship Id="rId65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68" Type="http://schemas.openxmlformats.org/officeDocument/2006/relationships/font" Target="fonts/MontserratMedium-italic.fntdata"/><Relationship Id="rId23" Type="http://schemas.openxmlformats.org/officeDocument/2006/relationships/slide" Target="slides/slide18.xml"/><Relationship Id="rId67" Type="http://schemas.openxmlformats.org/officeDocument/2006/relationships/font" Target="fonts/MontserratMedium-bold.fntdata"/><Relationship Id="rId60" Type="http://schemas.openxmlformats.org/officeDocument/2006/relationships/font" Target="fonts/MontserratSemiBold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Medium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MontserratSemiBold-bold.fntdata"/><Relationship Id="rId14" Type="http://schemas.openxmlformats.org/officeDocument/2006/relationships/slide" Target="slides/slide9.xml"/><Relationship Id="rId58" Type="http://schemas.openxmlformats.org/officeDocument/2006/relationships/font" Target="fonts/MontserratSemiBo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/>
              <a:t>Y buscan mejorar los procesos docentes</a:t>
            </a:r>
            <a:endParaRPr b="1"/>
          </a:p>
        </p:txBody>
      </p:sp>
      <p:sp>
        <p:nvSpPr>
          <p:cNvPr id="358" name="Google Shape;358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Recuerdas a las y los maestros con que trabajaste ayer? Cita tres </a:t>
            </a:r>
            <a:endParaRPr/>
          </a:p>
        </p:txBody>
      </p:sp>
      <p:sp>
        <p:nvSpPr>
          <p:cNvPr id="527" name="Google Shape;52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7" name="Google Shape;17;p54"/>
          <p:cNvSpPr txBox="1"/>
          <p:nvPr>
            <p:ph type="title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54"/>
          <p:cNvSpPr txBox="1"/>
          <p:nvPr>
            <p:ph idx="1" type="body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3"/>
          <p:cNvSpPr txBox="1"/>
          <p:nvPr>
            <p:ph type="title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6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5" name="Google Shape;75;p64"/>
          <p:cNvSpPr txBox="1"/>
          <p:nvPr>
            <p:ph type="title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b="0" i="0" sz="40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64"/>
          <p:cNvSpPr txBox="1"/>
          <p:nvPr>
            <p:ph idx="1" type="body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64"/>
          <p:cNvSpPr txBox="1"/>
          <p:nvPr>
            <p:ph idx="2" type="body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ítulo y objetos">
  <p:cSld name="6_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/>
          <p:nvPr>
            <p:ph type="title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900"/>
              <a:buFont typeface="Montserrat SemiBold"/>
              <a:buNone/>
              <a:defRPr b="0" i="0" sz="39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65"/>
          <p:cNvSpPr txBox="1"/>
          <p:nvPr>
            <p:ph idx="1" type="body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6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6"/>
          <p:cNvSpPr txBox="1"/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66"/>
          <p:cNvSpPr txBox="1"/>
          <p:nvPr>
            <p:ph idx="1" type="body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66"/>
          <p:cNvSpPr txBox="1"/>
          <p:nvPr>
            <p:ph idx="2" type="body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66"/>
          <p:cNvSpPr txBox="1"/>
          <p:nvPr>
            <p:ph idx="3" type="body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66"/>
          <p:cNvSpPr txBox="1"/>
          <p:nvPr>
            <p:ph idx="4" type="body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6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7"/>
          <p:cNvSpPr txBox="1"/>
          <p:nvPr>
            <p:ph idx="1" type="body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67"/>
          <p:cNvSpPr txBox="1"/>
          <p:nvPr>
            <p:ph idx="2" type="body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6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9" name="Google Shape;99;p67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r>
              <a:t/>
            </a:r>
            <a:endParaRPr b="0" i="0" sz="440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67"/>
          <p:cNvSpPr txBox="1"/>
          <p:nvPr>
            <p:ph idx="3" type="body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8"/>
          <p:cNvSpPr txBox="1"/>
          <p:nvPr>
            <p:ph idx="10" type="dt"/>
          </p:nvPr>
        </p:nvSpPr>
        <p:spPr>
          <a:xfrm>
            <a:off x="893957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5" name="Google Shape;105;p68"/>
          <p:cNvSpPr txBox="1"/>
          <p:nvPr>
            <p:ph idx="1" type="body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68"/>
          <p:cNvSpPr txBox="1"/>
          <p:nvPr>
            <p:ph idx="2" type="body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/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55"/>
          <p:cNvSpPr txBox="1"/>
          <p:nvPr>
            <p:ph idx="1" type="body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6"/>
          <p:cNvSpPr txBox="1"/>
          <p:nvPr>
            <p:ph type="title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b="0" i="0" sz="40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6"/>
          <p:cNvSpPr txBox="1"/>
          <p:nvPr>
            <p:ph idx="1" type="body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ítulo y objetos">
  <p:cSld name="4_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/>
          <p:nvPr>
            <p:ph type="title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b="0" i="0" sz="40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7"/>
          <p:cNvSpPr txBox="1"/>
          <p:nvPr>
            <p:ph idx="1" type="body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8"/>
          <p:cNvSpPr txBox="1"/>
          <p:nvPr>
            <p:ph type="title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b="0" i="0" sz="40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58"/>
          <p:cNvSpPr txBox="1"/>
          <p:nvPr>
            <p:ph idx="1" type="body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3" name="Google Shape;43;p58"/>
          <p:cNvSpPr txBox="1"/>
          <p:nvPr>
            <p:ph idx="2" type="body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8" name="Google Shape;48;p59"/>
          <p:cNvSpPr txBox="1"/>
          <p:nvPr>
            <p:ph idx="1" type="body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3" name="Google Shape;53;p60"/>
          <p:cNvSpPr txBox="1"/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60"/>
          <p:cNvSpPr txBox="1"/>
          <p:nvPr>
            <p:ph idx="1" type="body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9" name="Google Shape;59;p61"/>
          <p:cNvSpPr txBox="1"/>
          <p:nvPr>
            <p:ph idx="1" type="body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64" name="Google Shape;64;p62"/>
          <p:cNvSpPr txBox="1"/>
          <p:nvPr>
            <p:ph type="title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62"/>
          <p:cNvSpPr txBox="1"/>
          <p:nvPr>
            <p:ph idx="1" type="body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hyperlink" Target="http://www.construyet.sep.gob.mx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app=desktop&amp;v=pTw_J06quOY&amp;feature=youtu.be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Relationship Id="rId4" Type="http://schemas.openxmlformats.org/officeDocument/2006/relationships/hyperlink" Target="https://youtu.be/kvQw45P8kFI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7" Type="http://schemas.openxmlformats.org/officeDocument/2006/relationships/hyperlink" Target="http://formacionib.org/noticias/?Gotita-de-Agua-Una-emergencia-Planetaria-Cbta-24-Chiapas-Mexic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title"/>
          </p:nvPr>
        </p:nvSpPr>
        <p:spPr>
          <a:xfrm>
            <a:off x="336270" y="417198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Montserrat SemiBold"/>
              <a:buNone/>
            </a:pPr>
            <a:r>
              <a:rPr lang="es-MX" sz="4000"/>
              <a:t>CURSOS TALLERES HACIA UNA PRÁCTICA DOCENTE COLABORATIVA</a:t>
            </a:r>
            <a:br>
              <a:rPr lang="es-MX" sz="4000"/>
            </a:br>
            <a:br>
              <a:rPr lang="es-MX" sz="4000"/>
            </a:br>
            <a:endParaRPr sz="4000"/>
          </a:p>
        </p:txBody>
      </p:sp>
      <p:sp>
        <p:nvSpPr>
          <p:cNvPr id="112" name="Google Shape;112;p1"/>
          <p:cNvSpPr txBox="1"/>
          <p:nvPr>
            <p:ph idx="1" type="body"/>
          </p:nvPr>
        </p:nvSpPr>
        <p:spPr>
          <a:xfrm>
            <a:off x="336270" y="2212145"/>
            <a:ext cx="11465560" cy="58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MX" sz="3600"/>
              <a:t>MATERIAL DE APOYO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MX" sz="3600"/>
              <a:t>CURSO TALLER 3: HACIA UNA PRÁCTICA DOCENTE COLABORATIVA EN LOS RECURSOS SOCIOEMOCIONALES. 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261" y="4966255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114" name="Google Shape;1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70" y="5695003"/>
            <a:ext cx="3973789" cy="87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540526" y="371345"/>
            <a:ext cx="92846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Componentes del Marco Curricular de la EMS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9305" y="928468"/>
            <a:ext cx="7005709" cy="516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11"/>
          <p:cNvGraphicFramePr/>
          <p:nvPr/>
        </p:nvGraphicFramePr>
        <p:xfrm>
          <a:off x="182880" y="12886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3969175"/>
                <a:gridCol w="3969175"/>
                <a:gridCol w="3969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u="none" cap="none" strike="noStrike">
                          <a:solidFill>
                            <a:schemeClr val="dk1"/>
                          </a:solidFill>
                        </a:rPr>
                        <a:t>La responsabilidad social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u="none" cap="none" strike="noStrike">
                          <a:solidFill>
                            <a:schemeClr val="dk1"/>
                          </a:solidFill>
                        </a:rPr>
                        <a:t>El cuidado físico corporal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u="none" cap="none" strike="noStrike">
                          <a:solidFill>
                            <a:schemeClr val="dk1"/>
                          </a:solidFill>
                        </a:rPr>
                        <a:t>Bienestar emocional afectivo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8DA9DB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/>
                        <a:t>Es un recurso que se caracteriza por considerar un compromiso amplio y auténtico con el bienestar de todas y todos, somos responsables ante las otras y los otros de la práctica de conductas éticas que sean sensibles a los diferentes problemas sociales.</a:t>
                      </a:r>
                      <a:endParaRPr b="1" sz="24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Es un recurso que reconoce a las y los jóvenes como personas con derechos, fomenta su integridad mediante el aprendizaje y desarrollo de hábitos saludables y una relación de respeto</a:t>
                      </a:r>
                      <a:r>
                        <a:rPr b="1" lang="es-MX" sz="2400"/>
                        <a:t> tanto a su propio cuerpo, como hacia las y los otros.</a:t>
                      </a:r>
                      <a:endParaRPr b="1" sz="2400"/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Es un recurso que promueve el desarrollo de la sensibilidad, comprensión y florecimiento del ser, por medio de experiencias que impulsan la imaginación</a:t>
                      </a:r>
                      <a:r>
                        <a:rPr b="1" lang="es-MX" sz="2400"/>
                        <a:t>,</a:t>
                      </a:r>
                      <a:r>
                        <a:rPr b="1" lang="es-MX" sz="2400"/>
                        <a:t> la creatividad</a:t>
                      </a:r>
                      <a:r>
                        <a:rPr b="1" lang="es-MX" sz="2400"/>
                        <a:t> y la capacidad de crear relatos y realidad diversas, transformando con ello la escuela.</a:t>
                      </a:r>
                      <a:endParaRPr b="1" sz="24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11"/>
          <p:cNvSpPr txBox="1"/>
          <p:nvPr/>
        </p:nvSpPr>
        <p:spPr>
          <a:xfrm>
            <a:off x="3027680" y="232845"/>
            <a:ext cx="5852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socioemocionales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2"/>
          <p:cNvGrpSpPr/>
          <p:nvPr/>
        </p:nvGrpSpPr>
        <p:grpSpPr>
          <a:xfrm>
            <a:off x="-2746426" y="-812266"/>
            <a:ext cx="14684665" cy="7903411"/>
            <a:chOff x="-6637706" y="-1015466"/>
            <a:chExt cx="14684665" cy="7903411"/>
          </a:xfrm>
        </p:grpSpPr>
        <p:sp>
          <p:nvSpPr>
            <p:cNvPr id="212" name="Google Shape;212;p12"/>
            <p:cNvSpPr/>
            <p:nvPr/>
          </p:nvSpPr>
          <p:spPr>
            <a:xfrm>
              <a:off x="-6637706" y="-1015466"/>
              <a:ext cx="7903411" cy="7903411"/>
            </a:xfrm>
            <a:prstGeom prst="blockArc">
              <a:avLst>
                <a:gd fmla="val 18900000" name="adj1"/>
                <a:gd fmla="val 2700000" name="adj2"/>
                <a:gd fmla="val 273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815100" y="587247"/>
              <a:ext cx="7231859" cy="1174495"/>
            </a:xfrm>
            <a:prstGeom prst="rect">
              <a:avLst/>
            </a:prstGeom>
            <a:solidFill>
              <a:srgbClr val="FBE4D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815100" y="587247"/>
              <a:ext cx="7231859" cy="1174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9322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es-MX" sz="28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Ampliar la formación </a:t>
              </a:r>
              <a:r>
                <a:rPr b="1" lang="es-MX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las y los estudiantes, dado su gran relevancia y aplicaciones diversas a lo largo de la vida</a:t>
              </a:r>
              <a:endParaRPr/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81040" y="440435"/>
              <a:ext cx="1468119" cy="1468119"/>
            </a:xfrm>
            <a:prstGeom prst="ellipse">
              <a:avLst/>
            </a:prstGeom>
            <a:solidFill>
              <a:srgbClr val="FFD966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1242029" y="2348991"/>
              <a:ext cx="6804930" cy="1174495"/>
            </a:xfrm>
            <a:prstGeom prst="rect">
              <a:avLst/>
            </a:prstGeom>
            <a:solidFill>
              <a:srgbClr val="EDEDE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2"/>
            <p:cNvSpPr txBox="1"/>
            <p:nvPr/>
          </p:nvSpPr>
          <p:spPr>
            <a:xfrm>
              <a:off x="1242029" y="2348991"/>
              <a:ext cx="6804930" cy="1174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9322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3C0B"/>
                </a:buClr>
                <a:buSzPts val="2800"/>
                <a:buFont typeface="Calibri"/>
                <a:buNone/>
              </a:pPr>
              <a:r>
                <a:rPr b="1" lang="es-MX" sz="2800">
                  <a:solidFill>
                    <a:srgbClr val="833C0B"/>
                  </a:solidFill>
                  <a:latin typeface="Calibri"/>
                  <a:ea typeface="Calibri"/>
                  <a:cs typeface="Calibri"/>
                  <a:sym typeface="Calibri"/>
                </a:rPr>
                <a:t>Ser </a:t>
              </a:r>
              <a:r>
                <a:rPr b="1" lang="es-MX" sz="2800" u="sng">
                  <a:solidFill>
                    <a:srgbClr val="833C0B"/>
                  </a:solidFill>
                  <a:latin typeface="Calibri"/>
                  <a:ea typeface="Calibri"/>
                  <a:cs typeface="Calibri"/>
                  <a:sym typeface="Calibri"/>
                </a:rPr>
                <a:t>transversales</a:t>
              </a:r>
              <a:r>
                <a:rPr b="1" lang="es-MX" sz="2800">
                  <a:solidFill>
                    <a:srgbClr val="833C0B"/>
                  </a:solidFill>
                  <a:latin typeface="Calibri"/>
                  <a:ea typeface="Calibri"/>
                  <a:cs typeface="Calibri"/>
                  <a:sym typeface="Calibri"/>
                </a:rPr>
                <a:t>, ya que son importantes a todo el currículo de la EMS</a:t>
              </a:r>
              <a:endParaRPr/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507969" y="2202179"/>
              <a:ext cx="1468119" cy="1468119"/>
            </a:xfrm>
            <a:prstGeom prst="ellipse">
              <a:avLst/>
            </a:prstGeom>
            <a:solidFill>
              <a:srgbClr val="DBDBDB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815100" y="3889243"/>
              <a:ext cx="7231859" cy="1617480"/>
            </a:xfrm>
            <a:prstGeom prst="rect">
              <a:avLst/>
            </a:prstGeom>
            <a:solidFill>
              <a:srgbClr val="FBE4D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815100" y="3889243"/>
              <a:ext cx="7231859" cy="161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9322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8542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rgbClr val="058542"/>
                  </a:solidFill>
                  <a:latin typeface="Calibri"/>
                  <a:ea typeface="Calibri"/>
                  <a:cs typeface="Calibri"/>
                  <a:sym typeface="Calibri"/>
                </a:rPr>
                <a:t>Son </a:t>
              </a:r>
              <a:r>
                <a:rPr b="1" lang="es-MX" sz="2400" u="sng">
                  <a:solidFill>
                    <a:srgbClr val="058542"/>
                  </a:solidFill>
                  <a:latin typeface="Calibri"/>
                  <a:ea typeface="Calibri"/>
                  <a:cs typeface="Calibri"/>
                  <a:sym typeface="Calibri"/>
                </a:rPr>
                <a:t>transferibles</a:t>
              </a:r>
              <a:r>
                <a:rPr b="1" lang="es-MX" sz="2400">
                  <a:solidFill>
                    <a:srgbClr val="058542"/>
                  </a:solidFill>
                  <a:latin typeface="Calibri"/>
                  <a:ea typeface="Calibri"/>
                  <a:cs typeface="Calibri"/>
                  <a:sym typeface="Calibri"/>
                </a:rPr>
                <a:t>, ya que refuerzan la capacidad del estudiantado para que aprenda de forma permanente, además de facilitarle la adquisición de nuevos aprendizajes.</a:t>
              </a: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81040" y="3963923"/>
              <a:ext cx="1468119" cy="1468119"/>
            </a:xfrm>
            <a:prstGeom prst="ellipse">
              <a:avLst/>
            </a:prstGeom>
            <a:solidFill>
              <a:srgbClr val="B3C6E7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12"/>
          <p:cNvSpPr txBox="1"/>
          <p:nvPr/>
        </p:nvSpPr>
        <p:spPr>
          <a:xfrm>
            <a:off x="386080" y="2174240"/>
            <a:ext cx="33375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Características recursos socioemocionales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227" name="Google Shape;2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3"/>
          <p:cNvGrpSpPr/>
          <p:nvPr/>
        </p:nvGrpSpPr>
        <p:grpSpPr>
          <a:xfrm>
            <a:off x="2602430" y="722826"/>
            <a:ext cx="6987139" cy="5602468"/>
            <a:chOff x="570430" y="3160"/>
            <a:chExt cx="6987139" cy="5602468"/>
          </a:xfrm>
        </p:grpSpPr>
        <p:sp>
          <p:nvSpPr>
            <p:cNvPr id="229" name="Google Shape;229;p13"/>
            <p:cNvSpPr/>
            <p:nvPr/>
          </p:nvSpPr>
          <p:spPr>
            <a:xfrm>
              <a:off x="2904291" y="3160"/>
              <a:ext cx="2098832" cy="115698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2960771" y="59640"/>
              <a:ext cx="1985872" cy="1044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Práctica y colaboración ciudadana</a:t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643581" y="581655"/>
              <a:ext cx="4620252" cy="4620252"/>
            </a:xfrm>
            <a:custGeom>
              <a:rect b="b" l="l" r="r" t="t"/>
              <a:pathLst>
                <a:path extrusionOk="0" h="120000" w="120000">
                  <a:moveTo>
                    <a:pt x="92458" y="9537"/>
                  </a:moveTo>
                  <a:lnTo>
                    <a:pt x="92458" y="9537"/>
                  </a:lnTo>
                  <a:cubicBezTo>
                    <a:pt x="97606" y="12848"/>
                    <a:pt x="102218" y="16928"/>
                    <a:pt x="106132" y="21635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743966" y="1599418"/>
              <a:ext cx="2813603" cy="1156989"/>
            </a:xfrm>
            <a:prstGeom prst="roundRect">
              <a:avLst>
                <a:gd fmla="val 16667" name="adj"/>
              </a:avLst>
            </a:prstGeom>
            <a:solidFill>
              <a:srgbClr val="FBE4D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4800446" y="1655898"/>
              <a:ext cx="2700643" cy="1044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Educación integral en sexualidad y género</a:t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703394" y="985376"/>
              <a:ext cx="4620252" cy="4620252"/>
            </a:xfrm>
            <a:custGeom>
              <a:rect b="b" l="l" r="r" t="t"/>
              <a:pathLst>
                <a:path extrusionOk="0" h="120000" w="120000">
                  <a:moveTo>
                    <a:pt x="119483" y="52138"/>
                  </a:moveTo>
                  <a:lnTo>
                    <a:pt x="119483" y="52138"/>
                  </a:lnTo>
                  <a:cubicBezTo>
                    <a:pt x="120319" y="58466"/>
                    <a:pt x="120141" y="64886"/>
                    <a:pt x="118954" y="71157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435687" y="3958691"/>
              <a:ext cx="2828715" cy="1156989"/>
            </a:xfrm>
            <a:prstGeom prst="roundRect">
              <a:avLst>
                <a:gd fmla="val 16667" name="adj"/>
              </a:avLst>
            </a:prstGeom>
            <a:solidFill>
              <a:srgbClr val="E0EA1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4492167" y="4015171"/>
              <a:ext cx="2715755" cy="1044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152E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rgbClr val="6E152E"/>
                  </a:solidFill>
                  <a:latin typeface="Calibri"/>
                  <a:ea typeface="Calibri"/>
                  <a:cs typeface="Calibri"/>
                  <a:sym typeface="Calibri"/>
                </a:rPr>
                <a:t>Actividades físicas y deportivas</a:t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929696" y="669234"/>
              <a:ext cx="4620252" cy="4620252"/>
            </a:xfrm>
            <a:custGeom>
              <a:rect b="b" l="l" r="r" t="t"/>
              <a:pathLst>
                <a:path extrusionOk="0" h="120000" w="120000">
                  <a:moveTo>
                    <a:pt x="74582" y="118201"/>
                  </a:moveTo>
                  <a:cubicBezTo>
                    <a:pt x="65785" y="120405"/>
                    <a:pt x="56602" y="120586"/>
                    <a:pt x="47725" y="118731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359976" y="4004734"/>
              <a:ext cx="2085678" cy="1207156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1418904" y="4063662"/>
              <a:ext cx="1967822" cy="108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623"/>
                </a:buClr>
                <a:buSzPts val="5000"/>
                <a:buFont typeface="Calibri"/>
                <a:buNone/>
              </a:pPr>
              <a:r>
                <a:rPr b="1" lang="es-MX" sz="5000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Artes</a:t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643214" y="587769"/>
              <a:ext cx="4620252" cy="4620252"/>
            </a:xfrm>
            <a:custGeom>
              <a:rect b="b" l="l" r="r" t="t"/>
              <a:pathLst>
                <a:path extrusionOk="0" h="120000" w="120000">
                  <a:moveTo>
                    <a:pt x="4481" y="82752"/>
                  </a:moveTo>
                  <a:lnTo>
                    <a:pt x="4481" y="82752"/>
                  </a:lnTo>
                  <a:cubicBezTo>
                    <a:pt x="1900" y="76454"/>
                    <a:pt x="409" y="69763"/>
                    <a:pt x="73" y="62965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70430" y="1599418"/>
              <a:ext cx="2372434" cy="1156989"/>
            </a:xfrm>
            <a:prstGeom prst="roundRect">
              <a:avLst>
                <a:gd fmla="val 16667" name="adj"/>
              </a:avLst>
            </a:prstGeom>
            <a:solidFill>
              <a:srgbClr val="AF599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 txBox="1"/>
            <p:nvPr/>
          </p:nvSpPr>
          <p:spPr>
            <a:xfrm>
              <a:off x="626910" y="1655898"/>
              <a:ext cx="2259474" cy="1044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es-MX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Educación para la salud</a:t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643581" y="581655"/>
              <a:ext cx="4620252" cy="4620252"/>
            </a:xfrm>
            <a:custGeom>
              <a:rect b="b" l="l" r="r" t="t"/>
              <a:pathLst>
                <a:path extrusionOk="0" h="120000" w="120000">
                  <a:moveTo>
                    <a:pt x="13868" y="21635"/>
                  </a:moveTo>
                  <a:lnTo>
                    <a:pt x="13868" y="21635"/>
                  </a:lnTo>
                  <a:cubicBezTo>
                    <a:pt x="17782" y="16929"/>
                    <a:pt x="22393" y="12849"/>
                    <a:pt x="27542" y="9537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13"/>
          <p:cNvSpPr txBox="1"/>
          <p:nvPr/>
        </p:nvSpPr>
        <p:spPr>
          <a:xfrm>
            <a:off x="264160" y="71120"/>
            <a:ext cx="39725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Ámbitos socioemocionales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>
            <p:ph type="title"/>
          </p:nvPr>
        </p:nvSpPr>
        <p:spPr>
          <a:xfrm>
            <a:off x="203200" y="1805442"/>
            <a:ext cx="4145280" cy="189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Práctica y Colaboración Ciudadana (PCC)</a:t>
            </a:r>
            <a:endParaRPr sz="3600"/>
          </a:p>
        </p:txBody>
      </p:sp>
      <p:pic>
        <p:nvPicPr>
          <p:cNvPr descr="Imagen que contiene Logotipo&#10;&#10;Descripción generada automáticamente"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4815840" y="985520"/>
            <a:ext cx="723392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define como; las acciones, actividades y proyectos que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promueven la conciencia social 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abren y fortalecen espacios para el aprendizaje de una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ciudadanía activa, participativa y transformadora 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motiva la reflexión de las juventudes sobre sus condiciones de vida. Brinda oportunidades para que los alumnos se involucren en la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solución de problemáticas comunes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ejemplo: Desigualdades sociales, desempleo y la violencia de género.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>
            <p:ph type="title"/>
          </p:nvPr>
        </p:nvSpPr>
        <p:spPr>
          <a:xfrm>
            <a:off x="203200" y="1805442"/>
            <a:ext cx="4145280" cy="189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Educación Integral en Sexualidad y Género (EISyG)</a:t>
            </a:r>
            <a:endParaRPr sz="3600"/>
          </a:p>
        </p:txBody>
      </p:sp>
      <p:pic>
        <p:nvPicPr>
          <p:cNvPr descr="Imagen que contiene Logotipo&#10;&#10;Descripción generada automáticamente" id="257" name="Google Shape;2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5"/>
          <p:cNvSpPr txBox="1"/>
          <p:nvPr/>
        </p:nvSpPr>
        <p:spPr>
          <a:xfrm>
            <a:off x="4815840" y="985520"/>
            <a:ext cx="723392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define como; el ámbito de la formación socioemocional donde se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enseña y aprende acerca de aspectos cognitivos, emocionales, físicos y sociales de la sexualidad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objetivo es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preparar a las y los jóvenes con conocimientos, habilidades, actitudes y valores 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los inspiren a: Cuidar su salud, asegurar su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bienestar y dignidad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promover conductas de respeto e inclusión y, reflexionar cómo sus elecciones afectan su bienestar y el de los demás.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/>
          <p:nvPr>
            <p:ph type="title"/>
          </p:nvPr>
        </p:nvSpPr>
        <p:spPr>
          <a:xfrm>
            <a:off x="203200" y="1805442"/>
            <a:ext cx="4145280" cy="189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Actividades Físicas y Deportivas (AFyD)</a:t>
            </a:r>
            <a:endParaRPr sz="3600"/>
          </a:p>
        </p:txBody>
      </p:sp>
      <p:pic>
        <p:nvPicPr>
          <p:cNvPr descr="Imagen que contiene Logotipo&#10;&#10;Descripción generada automáticamente"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4815840" y="985520"/>
            <a:ext cx="723392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define como; el ámbito de la formación socioemocional que tiene por objetivo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orientar el desarrollo integral de las y los jóvenes con la finalidad de adoptar el hábito de la actividad física y deportiva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sentido de la cooperación, así como el desarrollo armónico de su personalidad, es decir, propicia la formación integral del ser humano, sin limitarse a los beneficios físicos, influyendo en las funciones psicológicas, emocionales y sociales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>
            <p:ph type="title"/>
          </p:nvPr>
        </p:nvSpPr>
        <p:spPr>
          <a:xfrm>
            <a:off x="203200" y="1805442"/>
            <a:ext cx="4145280" cy="189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Artes </a:t>
            </a:r>
            <a:endParaRPr sz="3600"/>
          </a:p>
        </p:txBody>
      </p:sp>
      <p:pic>
        <p:nvPicPr>
          <p:cNvPr descr="Imagen que contiene Logotipo&#10;&#10;Descripción generada automáticamente" id="271" name="Google Shape;2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4815840" y="985520"/>
            <a:ext cx="723392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por objetivo, brindar herramientas que propicien el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desarrollo del pensamiento creativo, reflexivo y crítico,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permita a las y los estudiantes conocerse así mismo y a comprender el lugar y el papel que cada uno tiene en el mundo. Del mismo modo busca motivar el desarrollo personal y social, debido a que brindan la posibilidad de imaginar otras formas de hacer y contener el mundo.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>
            <p:ph type="title"/>
          </p:nvPr>
        </p:nvSpPr>
        <p:spPr>
          <a:xfrm>
            <a:off x="203200" y="1805442"/>
            <a:ext cx="4145280" cy="189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Educación para la salud </a:t>
            </a:r>
            <a:endParaRPr sz="3600"/>
          </a:p>
        </p:txBody>
      </p:sp>
      <p:pic>
        <p:nvPicPr>
          <p:cNvPr descr="Imagen que contiene Logotipo&#10;&#10;Descripción generada automáticamente" id="278" name="Google Shape;2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4815840" y="650240"/>
            <a:ext cx="723392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ámbito escolar, se refiere al conjunto de oportunidades de aprendizaje, destinadas a mejorar el conocimiento sobre la salud y a promover el desarrollo de habilidades que pueden conducir a un mayor nivel de salud personal y colectiva para favorecer el desarrollo físico, biológico, ecológico, racional, afectivo, espiritual, moral, social y cultural, que constituyen al ser humano.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recuerda que no solo es transmitir información a tus alumnos, es importante que observen en ti los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hábitos saludables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284" name="Google Shape;2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>
            <p:ph type="title"/>
          </p:nvPr>
        </p:nvSpPr>
        <p:spPr>
          <a:xfrm>
            <a:off x="1594338" y="2553295"/>
            <a:ext cx="9856763" cy="1029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</a:pPr>
            <a:r>
              <a:rPr lang="es-MX" u="sng">
                <a:solidFill>
                  <a:schemeClr val="hlink"/>
                </a:solidFill>
                <a:hlinkClick r:id="rId4"/>
              </a:rPr>
              <a:t>www.construyet.sep.gob.mx</a:t>
            </a:r>
            <a:br>
              <a:rPr lang="es-MX"/>
            </a:br>
            <a:br>
              <a:rPr lang="es-MX"/>
            </a:br>
            <a:br>
              <a:rPr lang="es-MX"/>
            </a:br>
            <a:br>
              <a:rPr lang="es-MX"/>
            </a:br>
            <a:br>
              <a:rPr lang="es-MX"/>
            </a:br>
            <a:br>
              <a:rPr lang="es-MX"/>
            </a:br>
            <a:br>
              <a:rPr lang="es-MX"/>
            </a:br>
            <a:br>
              <a:rPr lang="es-MX"/>
            </a:br>
            <a:br>
              <a:rPr lang="es-MX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/>
          <p:nvPr/>
        </p:nvSpPr>
        <p:spPr>
          <a:xfrm>
            <a:off x="2242648" y="2108108"/>
            <a:ext cx="153414" cy="2634120"/>
          </a:xfrm>
          <a:prstGeom prst="leftBrace">
            <a:avLst>
              <a:gd fmla="val 23796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013697" y="132495"/>
            <a:ext cx="28427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0" y="3102002"/>
            <a:ext cx="2296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NMCCEMS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2448560" y="2008257"/>
            <a:ext cx="15768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Currículum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407921" y="4220736"/>
            <a:ext cx="13309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Currículum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Ampliado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4114342" y="964343"/>
            <a:ext cx="215956" cy="2140707"/>
          </a:xfrm>
          <a:prstGeom prst="leftBrace">
            <a:avLst>
              <a:gd fmla="val 57304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4114343" y="3943649"/>
            <a:ext cx="269698" cy="117984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4384040" y="964344"/>
            <a:ext cx="22037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 de acceso al conocimiento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4343906" y="2466158"/>
            <a:ext cx="18887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sociocognitivos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6424061" y="886848"/>
            <a:ext cx="219567" cy="92333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641490" y="859353"/>
            <a:ext cx="41830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Ciencias naturales y experimentales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Ciencias sociales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Humanidades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465846" y="2327658"/>
            <a:ext cx="219567" cy="92333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685413" y="2200424"/>
            <a:ext cx="38709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 matemático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 histórica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digital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7382814" y="3676506"/>
            <a:ext cx="34798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físicas y deportivas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integral en sexualidad y género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para la salud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 y colaboración ciudadana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4384040" y="3828618"/>
            <a:ext cx="289164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socioemocionales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 social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 físico – corporal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 emocional - afectivo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232955" y="3828618"/>
            <a:ext cx="238759" cy="147732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10320628" y="3943649"/>
            <a:ext cx="1821136" cy="917696"/>
          </a:xfrm>
          <a:prstGeom prst="cloudCallout">
            <a:avLst>
              <a:gd fmla="val -82138" name="adj1"/>
              <a:gd fmla="val -22323" name="adj2"/>
            </a:avLst>
          </a:prstGeom>
          <a:solidFill>
            <a:srgbClr val="66FF3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taller 3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>
            <p:ph idx="1" type="body"/>
          </p:nvPr>
        </p:nvSpPr>
        <p:spPr>
          <a:xfrm>
            <a:off x="381000" y="1376838"/>
            <a:ext cx="11506200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292" name="Google Shape;2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0"/>
          <p:cNvSpPr txBox="1"/>
          <p:nvPr/>
        </p:nvSpPr>
        <p:spPr>
          <a:xfrm>
            <a:off x="520505" y="492369"/>
            <a:ext cx="88063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2.0 La Formación Socioemocional de las y los docentes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304800" y="861701"/>
            <a:ext cx="10381957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06" y="1376838"/>
            <a:ext cx="10044332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00" name="Google Shape;3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280" y="312420"/>
            <a:ext cx="7846526" cy="413829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1"/>
          <p:cNvSpPr txBox="1"/>
          <p:nvPr/>
        </p:nvSpPr>
        <p:spPr>
          <a:xfrm>
            <a:off x="1600202" y="4694303"/>
            <a:ext cx="1028699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¿Estás de acuerdo en que Siempre quedan en segundo lugar los recursos socioemocionales?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sea Por falta de tiempo o por darle más importancia a la razón y no al corazón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Goleman plantea que debemos ser inteligentes emocionalmente: AUTOCONCIENCIA, AUTOCONTROL, CONCIENCIA SOCIAL Y EMPATÍA Y HABILIDADES SOCIALES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9272589" y="1353600"/>
            <a:ext cx="235146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CONÓCETE A TI MISMO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 UN DOCENTE EMOCIONALMENTE SAN@</a:t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 rot="2490053">
            <a:off x="9889935" y="1971676"/>
            <a:ext cx="836991" cy="104298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idx="1" type="body"/>
          </p:nvPr>
        </p:nvSpPr>
        <p:spPr>
          <a:xfrm>
            <a:off x="381000" y="1376838"/>
            <a:ext cx="11506200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311" name="Google Shape;3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2"/>
          <p:cNvSpPr txBox="1"/>
          <p:nvPr/>
        </p:nvSpPr>
        <p:spPr>
          <a:xfrm>
            <a:off x="381000" y="142467"/>
            <a:ext cx="88063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2.0 La Formación Socioemocional de las y los docentes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3314225" y="799602"/>
            <a:ext cx="7774689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Experimentan frustraciones y pérdidas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Miedos y poseen cargas laborales considerables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Presentan estrés de las diferentes situaciones de la vida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Experimentan agotamiento emocional, considerando que: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 sociedad les demanda un grado de “perfección”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04" y="1376838"/>
            <a:ext cx="2473325" cy="295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2"/>
          <p:cNvSpPr/>
          <p:nvPr/>
        </p:nvSpPr>
        <p:spPr>
          <a:xfrm>
            <a:off x="2934370" y="799602"/>
            <a:ext cx="551542" cy="525285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502104" y="4459458"/>
            <a:ext cx="243226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Personas autorrealizadas en su mayoría, con metas profesionales y personales cumplidas.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/>
          <p:nvPr>
            <p:ph idx="1" type="body"/>
          </p:nvPr>
        </p:nvSpPr>
        <p:spPr>
          <a:xfrm>
            <a:off x="381000" y="1376838"/>
            <a:ext cx="11506200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323" name="Google Shape;3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381000" y="142467"/>
            <a:ext cx="88063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2.0 La Formación Socioemocional de las y los docentes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3314225" y="799602"/>
            <a:ext cx="7774689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Deben contar con ciertas capacidades “útiles” para enseñar contenidos “de verdad”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Deben  estar súper actualizados 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Deben ser ejemplos de vida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Deben ser igualitarios e incluyentes</a:t>
            </a:r>
            <a:endParaRPr/>
          </a:p>
          <a:p>
            <a:pPr indent="-1079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✔"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Deben tener disponibilidad del 100% para escuchar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04" y="1376838"/>
            <a:ext cx="2473325" cy="295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3"/>
          <p:cNvSpPr/>
          <p:nvPr/>
        </p:nvSpPr>
        <p:spPr>
          <a:xfrm>
            <a:off x="2934370" y="799602"/>
            <a:ext cx="551542" cy="525285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502104" y="4459458"/>
            <a:ext cx="243226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Personas autorrealizadas en su mayoría, con metas profesionales y personales cumplidas.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33" name="Google Shape;3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4"/>
          <p:cNvSpPr txBox="1"/>
          <p:nvPr/>
        </p:nvSpPr>
        <p:spPr>
          <a:xfrm>
            <a:off x="1087120" y="78957"/>
            <a:ext cx="71526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 docente para mantener el balance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¿Cómo estás respecto a ellos?</a:t>
            </a:r>
            <a:endParaRPr/>
          </a:p>
        </p:txBody>
      </p:sp>
      <p:graphicFrame>
        <p:nvGraphicFramePr>
          <p:cNvPr id="335" name="Google Shape;335;p24"/>
          <p:cNvGraphicFramePr/>
          <p:nvPr/>
        </p:nvGraphicFramePr>
        <p:xfrm>
          <a:off x="233680" y="10516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2062475"/>
                <a:gridCol w="9773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solidFill>
                            <a:schemeClr val="dk1"/>
                          </a:solidFill>
                        </a:rPr>
                        <a:t>Componente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solidFill>
                            <a:schemeClr val="dk1"/>
                          </a:solidFill>
                        </a:rPr>
                        <a:t>Descripción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Rutina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Limpieza, Cuidado de la piel, Planeación de alimentación, Presupuesto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Social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Tiempo con familia, Amigos, Redes sociales, Salir en pareja, Trabajo comunitario y Deportes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Salud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Vitaminas, Medicamentos,</a:t>
                      </a:r>
                      <a:r>
                        <a:rPr b="1" lang="es-MX" sz="2400"/>
                        <a:t> Chequeos de salud, No azúcar, No cafeína</a:t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Mental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Lectura, establecer metas, Desintoxicación digital, Meditación, Intentar algo nuevo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Emocional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Gratitud, Nivel de estrés, Hobbies, Risa y Nivel</a:t>
                      </a:r>
                      <a:r>
                        <a:rPr b="1" lang="es-MX" sz="2400"/>
                        <a:t> de felicidad</a:t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Físico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/>
                        <a:t>Ejercicio, Hidratación, Estiramiento, Sueño</a:t>
                      </a:r>
                      <a:r>
                        <a:rPr b="1" lang="es-MX" sz="2400"/>
                        <a:t> y Contacto con la naturaleza</a:t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40" name="Google Shape;3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/>
        </p:nvSpPr>
        <p:spPr>
          <a:xfrm>
            <a:off x="233680" y="78957"/>
            <a:ext cx="87782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2.2 Función del personal docente en la formación socioemocional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314960" y="1219200"/>
            <a:ext cx="23977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Son agentes de transformación social de la NEM</a:t>
            </a:r>
            <a:endParaRPr/>
          </a:p>
        </p:txBody>
      </p:sp>
      <p:sp>
        <p:nvSpPr>
          <p:cNvPr id="343" name="Google Shape;343;p25"/>
          <p:cNvSpPr txBox="1"/>
          <p:nvPr/>
        </p:nvSpPr>
        <p:spPr>
          <a:xfrm>
            <a:off x="4033520" y="1033064"/>
            <a:ext cx="7467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que contempla el </a:t>
            </a:r>
            <a:r>
              <a:rPr b="1" lang="es-MX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de proyectos transversales </a:t>
            </a: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le ayudan a fomentar en su estudiantado habilidades y competencias disciplinares y que sean un ejemplo vivo del manejo asertivo de las emociones.</a:t>
            </a:r>
            <a:endParaRPr/>
          </a:p>
        </p:txBody>
      </p:sp>
      <p:sp>
        <p:nvSpPr>
          <p:cNvPr id="344" name="Google Shape;344;p25"/>
          <p:cNvSpPr/>
          <p:nvPr/>
        </p:nvSpPr>
        <p:spPr>
          <a:xfrm>
            <a:off x="2946400" y="1574800"/>
            <a:ext cx="853440" cy="2430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5"/>
          <p:cNvSpPr txBox="1"/>
          <p:nvPr/>
        </p:nvSpPr>
        <p:spPr>
          <a:xfrm>
            <a:off x="594360" y="3231932"/>
            <a:ext cx="111252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Importancia de la función de las y los docentes en la formación socioemocional</a:t>
            </a:r>
            <a:endParaRPr/>
          </a:p>
        </p:txBody>
      </p:sp>
      <p:sp>
        <p:nvSpPr>
          <p:cNvPr id="346" name="Google Shape;346;p25"/>
          <p:cNvSpPr txBox="1"/>
          <p:nvPr/>
        </p:nvSpPr>
        <p:spPr>
          <a:xfrm>
            <a:off x="314960" y="3946811"/>
            <a:ext cx="11684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equilibrio que se logre en las y los docentes entre el “Bienestar”, el “Bien ser” y el “Bien hacer”, redundará en la inspiración para sus estudiantes y sentará las bases firmes para el desarrollo del talento de ambos. En la medida en que logren todo lo anterior, podrán ser ejemplo, contener, guiar, acompañar e inspirar a sus estudiantes, pero sobre todo podrán formarlos sana e integralmente.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51" name="Google Shape;3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6"/>
          <p:cNvSpPr txBox="1"/>
          <p:nvPr/>
        </p:nvSpPr>
        <p:spPr>
          <a:xfrm>
            <a:off x="533145" y="1425745"/>
            <a:ext cx="10439981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Actividad:</a:t>
            </a:r>
            <a:endParaRPr/>
          </a:p>
          <a:p>
            <a:pPr indent="-457200" lvl="0" marL="457200" marR="75565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1"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Piensen en un problema social. </a:t>
            </a:r>
            <a:endParaRPr/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Ejemplo: Delincuencia, guerras, inseguridad, desigualdad, corrupción, desempleo, discriminación, machismo, enfermedades, etc. </a:t>
            </a:r>
            <a:endParaRPr/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Discutan: ¿Cómo afectan estos problemas la conducta de los estudiantes?</a:t>
            </a:r>
            <a:endParaRPr/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recurso socioemocional se involucra en esta situación?</a:t>
            </a:r>
            <a:endParaRPr/>
          </a:p>
          <a:p>
            <a:pPr indent="-457200" lvl="0" marL="457200" marR="75565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Responsabilidad social		</a:t>
            </a:r>
            <a:endParaRPr/>
          </a:p>
          <a:p>
            <a:pPr indent="-457200" lvl="0" marL="457200" marR="75565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Cuidado físico corporal     </a:t>
            </a:r>
            <a:endParaRPr/>
          </a:p>
          <a:p>
            <a:pPr indent="-457200" lvl="0" marL="457200" marR="75565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Bienestar emocional afectivo</a:t>
            </a:r>
            <a:endParaRPr/>
          </a:p>
          <a:p>
            <a:pPr indent="-330200" lvl="0" marL="457200" marR="7556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Concluyan y compartan: </a:t>
            </a:r>
            <a:r>
              <a:rPr b="1"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harías para que tus estudiantes mejoren su realidad social?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Menciona 2 acciones de intervención educativa.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3" name="Google Shape;353;p26"/>
          <p:cNvSpPr txBox="1"/>
          <p:nvPr>
            <p:ph type="title"/>
          </p:nvPr>
        </p:nvSpPr>
        <p:spPr>
          <a:xfrm>
            <a:off x="533145" y="312420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200"/>
              <a:buFont typeface="Montserrat SemiBold"/>
              <a:buNone/>
            </a:pPr>
            <a:r>
              <a:rPr lang="es-MX" sz="3200"/>
              <a:t>PARTICIPA EN EQUIPO CON BASE A LA ORGANIZACIÓN DE LA ÚLTIMA SESIÓN</a:t>
            </a:r>
            <a:endParaRPr/>
          </a:p>
        </p:txBody>
      </p:sp>
      <p:sp>
        <p:nvSpPr>
          <p:cNvPr id="354" name="Google Shape;354;p26"/>
          <p:cNvSpPr txBox="1"/>
          <p:nvPr/>
        </p:nvSpPr>
        <p:spPr>
          <a:xfrm>
            <a:off x="10232429" y="6360914"/>
            <a:ext cx="1404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3a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60" name="Google Shape;3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7"/>
          <p:cNvGrpSpPr/>
          <p:nvPr/>
        </p:nvGrpSpPr>
        <p:grpSpPr>
          <a:xfrm>
            <a:off x="401893" y="457200"/>
            <a:ext cx="9133841" cy="5984240"/>
            <a:chOff x="-1" y="0"/>
            <a:chExt cx="9133841" cy="5984240"/>
          </a:xfrm>
        </p:grpSpPr>
        <p:sp>
          <p:nvSpPr>
            <p:cNvPr id="362" name="Google Shape;362;p27"/>
            <p:cNvSpPr/>
            <p:nvPr/>
          </p:nvSpPr>
          <p:spPr>
            <a:xfrm rot="-5400000">
              <a:off x="787399" y="-787399"/>
              <a:ext cx="2992120" cy="456692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accent6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 txBox="1"/>
            <p:nvPr/>
          </p:nvSpPr>
          <p:spPr>
            <a:xfrm>
              <a:off x="-1" y="1"/>
              <a:ext cx="4566920" cy="224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350" lIns="213350" spcFirstLastPara="1" rIns="213350" wrap="square" tIns="21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152E"/>
                </a:buClr>
                <a:buSzPts val="3000"/>
                <a:buFont typeface="Calibri"/>
                <a:buNone/>
              </a:pPr>
              <a:r>
                <a:rPr b="1" lang="es-MX" sz="3000">
                  <a:solidFill>
                    <a:srgbClr val="6E152E"/>
                  </a:solidFill>
                  <a:latin typeface="Calibri"/>
                  <a:ea typeface="Calibri"/>
                  <a:cs typeface="Calibri"/>
                  <a:sym typeface="Calibri"/>
                </a:rPr>
                <a:t>4. Comunidades de aprendizaje virtuales. </a:t>
              </a:r>
              <a:r>
                <a:rPr b="1" lang="es-MX" sz="2400">
                  <a:solidFill>
                    <a:srgbClr val="6E152E"/>
                  </a:solidFill>
                  <a:latin typeface="Calibri"/>
                  <a:ea typeface="Calibri"/>
                  <a:cs typeface="Calibri"/>
                  <a:sym typeface="Calibri"/>
                </a:rPr>
                <a:t>Son organizaciones o estructuras que operan en un entorno virtual</a:t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4566920" y="0"/>
              <a:ext cx="4566920" cy="299212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AA8000"/>
                </a:gs>
                <a:gs pos="48000">
                  <a:srgbClr val="FFC107"/>
                </a:gs>
                <a:gs pos="100000">
                  <a:srgbClr val="FFD966"/>
                </a:gs>
              </a:gsLst>
              <a:lin ang="162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 txBox="1"/>
            <p:nvPr/>
          </p:nvSpPr>
          <p:spPr>
            <a:xfrm>
              <a:off x="4566920" y="0"/>
              <a:ext cx="4566920" cy="224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575" lIns="227575" spcFirstLastPara="1" rIns="227575" wrap="square" tIns="2275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b="1" lang="es-MX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  <a:r>
                <a:rPr b="1" lang="es-MX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Comunidades de aprendizaje referidas al aula. </a:t>
              </a:r>
              <a:r>
                <a:rPr b="0" lang="es-MX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Son una visión alternativa del aprendizaje y la enseñanza.</a:t>
              </a:r>
              <a:endParaRPr b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 rot="10800000">
              <a:off x="0" y="2992120"/>
              <a:ext cx="4566920" cy="299212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accent2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0" y="3740150"/>
              <a:ext cx="4566920" cy="224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13350" lIns="213350" spcFirstLastPara="1" rIns="213350" wrap="square" tIns="21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000"/>
                <a:buFont typeface="Calibri"/>
                <a:buNone/>
              </a:pPr>
              <a:r>
                <a:rPr b="1" lang="es-MX" sz="3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3. Comunidades de aprendizaje referidas a una ciudad, región o zona territorial.</a:t>
              </a:r>
              <a:r>
                <a:rPr b="1" lang="es-MX" sz="3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lang="es-MX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Es una estrategia de desarrollo comunitario y una alternativa a la organización de los sistemas educativos</a:t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 rot="5400000">
              <a:off x="5354319" y="2204720"/>
              <a:ext cx="2992120" cy="4566920"/>
            </a:xfrm>
            <a:prstGeom prst="round1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accent3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7"/>
            <p:cNvSpPr txBox="1"/>
            <p:nvPr/>
          </p:nvSpPr>
          <p:spPr>
            <a:xfrm>
              <a:off x="4566919" y="3740150"/>
              <a:ext cx="4566920" cy="224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9125" lIns="199125" spcFirstLastPara="1" rIns="199125" wrap="square" tIns="199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es-MX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Comunidades de aprendizaje referidos a la escuela. </a:t>
              </a:r>
              <a:r>
                <a:rPr b="0" lang="es-MX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una alternativa a la organización y funcionamiento de la escuela.</a:t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196843" y="2244090"/>
              <a:ext cx="2740152" cy="1496060"/>
            </a:xfrm>
            <a:prstGeom prst="roundRect">
              <a:avLst>
                <a:gd fmla="val 16667" name="adj"/>
              </a:avLst>
            </a:prstGeom>
            <a:solidFill>
              <a:srgbClr val="66FF6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 txBox="1"/>
            <p:nvPr/>
          </p:nvSpPr>
          <p:spPr>
            <a:xfrm>
              <a:off x="3269875" y="2317122"/>
              <a:ext cx="2594088" cy="1349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152E"/>
                </a:buClr>
                <a:buSzPts val="2800"/>
                <a:buFont typeface="Calibri"/>
                <a:buNone/>
              </a:pPr>
              <a:r>
                <a:rPr b="1" lang="es-MX" sz="2800">
                  <a:solidFill>
                    <a:srgbClr val="6E152E"/>
                  </a:solidFill>
                  <a:latin typeface="Calibri"/>
                  <a:ea typeface="Calibri"/>
                  <a:cs typeface="Calibri"/>
                  <a:sym typeface="Calibri"/>
                </a:rPr>
                <a:t>3. Comunidades Profesionales de Aprendizaje</a:t>
              </a:r>
              <a:endParaRPr/>
            </a:p>
          </p:txBody>
        </p:sp>
      </p:grpSp>
      <p:sp>
        <p:nvSpPr>
          <p:cNvPr id="372" name="Google Shape;372;p27"/>
          <p:cNvSpPr/>
          <p:nvPr/>
        </p:nvSpPr>
        <p:spPr>
          <a:xfrm>
            <a:off x="9784080" y="1137920"/>
            <a:ext cx="2194560" cy="1950720"/>
          </a:xfrm>
          <a:prstGeom prst="cloudCallout">
            <a:avLst>
              <a:gd fmla="val -123397" name="adj1"/>
              <a:gd fmla="val 57813" name="adj2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Son una estrategia de organización del trabajo docente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77" name="Google Shape;3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 txBox="1"/>
          <p:nvPr/>
        </p:nvSpPr>
        <p:spPr>
          <a:xfrm>
            <a:off x="297271" y="1193685"/>
            <a:ext cx="113733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3.2 Características de la Comunidad Profesional de Aprendizaje (CPA)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8"/>
          <p:cNvSpPr txBox="1"/>
          <p:nvPr/>
        </p:nvSpPr>
        <p:spPr>
          <a:xfrm>
            <a:off x="297271" y="2456999"/>
            <a:ext cx="10733649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aprendizaje de los alumnos va unido al desarrollo profesional de los docentes en el seno de la escuela como una trabajo conjunto o colegiado.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propósito </a:t>
            </a:r>
            <a:r>
              <a:rPr i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aprender colectivamente para mejorar la propia práctica educativa, en las organizaciones en que trabajan, con el propósito de incidir en los aprendizajes de los estudiantes.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84" name="Google Shape;3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9"/>
          <p:cNvSpPr txBox="1"/>
          <p:nvPr/>
        </p:nvSpPr>
        <p:spPr>
          <a:xfrm>
            <a:off x="81280" y="49023"/>
            <a:ext cx="8890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3.3 Características de la Comunidad Profesional de Aprendizaje (CPA)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6" name="Google Shape;386;p29"/>
          <p:cNvGraphicFramePr/>
          <p:nvPr/>
        </p:nvGraphicFramePr>
        <p:xfrm>
          <a:off x="360946" y="14174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5191625"/>
                <a:gridCol w="5191625"/>
              </a:tblGrid>
              <a:tr h="201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Apertura, redes y asociaciones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-</a:t>
                      </a: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Las personas están abiertas al cambio,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-Los miembros se involucran activamente con otras escuelas, centros, universidades, instituciones y otras agencias. 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-Asunción de riesgos, creatividad e innovación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-Las iniciativas externas analizan lo que está pasando internamente.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8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Inclusión de los miembros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-Existe una gran comunidad en la que participa toda la escuela, no solo muchas pequeñas comunidades.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-Dirección y Consejo Escolar están involucrados en la Comunidad Profesional de Aprendizaje.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Confianza mutua, respeto y apoyo.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-Hay confianza y respeto mutuo.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-Se valoran los esfuerzos de docentes y personal.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dk1"/>
                          </a:solidFill>
                        </a:rPr>
                        <a:t>-El personal se siente competente.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276575" y="2153117"/>
            <a:ext cx="4114800" cy="144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Meta de la actividad colaborativa</a:t>
            </a:r>
            <a:endParaRPr sz="3600"/>
          </a:p>
        </p:txBody>
      </p:sp>
      <p:pic>
        <p:nvPicPr>
          <p:cNvPr descr="Imagen que contiene Logotipo&#10;&#10;Descripción generada automáticamente"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4897120" y="799602"/>
            <a:ext cx="713232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las y los participantes empleen los conocimientos teóricos y prácticos de los cursos-talleres anteriores apoyándose de la transversalidad, con la finalidad de realizar propuestas de proyectos colaborativos contextualizados, inter y multidisciplinarios, donde intervengan las áreas de acceso al conocimiento, los recursos sociocognitivos y socioemocionales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391" name="Google Shape;3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0"/>
          <p:cNvSpPr txBox="1"/>
          <p:nvPr/>
        </p:nvSpPr>
        <p:spPr>
          <a:xfrm>
            <a:off x="203200" y="132080"/>
            <a:ext cx="9215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3.2 Características de las Comunidades Profesionales de Aprendizaje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0"/>
          <p:cNvSpPr/>
          <p:nvPr/>
        </p:nvSpPr>
        <p:spPr>
          <a:xfrm>
            <a:off x="50800" y="847293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Normas y valores compartidos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0"/>
          <p:cNvSpPr/>
          <p:nvPr/>
        </p:nvSpPr>
        <p:spPr>
          <a:xfrm>
            <a:off x="1437066" y="2440263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5DBE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 distribuido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0"/>
          <p:cNvSpPr/>
          <p:nvPr/>
        </p:nvSpPr>
        <p:spPr>
          <a:xfrm>
            <a:off x="3017520" y="3678356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individual y colectivo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4749800" y="4662917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 la práctica profesional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6482080" y="3678356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CC2E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Confianza, respeto y apoyo mutuo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8103174" y="2440263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EE59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 para la colaboración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9535734" y="865082"/>
            <a:ext cx="2113280" cy="178103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66FF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 y alianzas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2164080" y="799602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3169346" y="2040053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5720080" y="4203638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0"/>
          <p:cNvSpPr/>
          <p:nvPr/>
        </p:nvSpPr>
        <p:spPr>
          <a:xfrm flipH="1">
            <a:off x="2763520" y="4661028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8607474" y="4661374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8149468" y="2168926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9342694" y="1019561"/>
            <a:ext cx="254000" cy="3586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0"/>
          <p:cNvSpPr txBox="1"/>
          <p:nvPr/>
        </p:nvSpPr>
        <p:spPr>
          <a:xfrm>
            <a:off x="2602523" y="799602"/>
            <a:ext cx="2351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 total del plantel</a:t>
            </a:r>
            <a:endParaRPr/>
          </a:p>
        </p:txBody>
      </p:sp>
      <p:sp>
        <p:nvSpPr>
          <p:cNvPr id="408" name="Google Shape;408;p30"/>
          <p:cNvSpPr txBox="1"/>
          <p:nvPr/>
        </p:nvSpPr>
        <p:spPr>
          <a:xfrm>
            <a:off x="3550346" y="2040053"/>
            <a:ext cx="2012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 compartida</a:t>
            </a:r>
            <a:endParaRPr/>
          </a:p>
        </p:txBody>
      </p:sp>
      <p:sp>
        <p:nvSpPr>
          <p:cNvPr id="409" name="Google Shape;409;p30"/>
          <p:cNvSpPr txBox="1"/>
          <p:nvPr/>
        </p:nvSpPr>
        <p:spPr>
          <a:xfrm>
            <a:off x="203200" y="4621511"/>
            <a:ext cx="23993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se requiere aprender y cómo?</a:t>
            </a:r>
            <a:endParaRPr/>
          </a:p>
        </p:txBody>
      </p:sp>
      <p:sp>
        <p:nvSpPr>
          <p:cNvPr id="410" name="Google Shape;410;p30"/>
          <p:cNvSpPr txBox="1"/>
          <p:nvPr/>
        </p:nvSpPr>
        <p:spPr>
          <a:xfrm>
            <a:off x="9017391" y="4840347"/>
            <a:ext cx="18147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 entre todos</a:t>
            </a:r>
            <a:endParaRPr/>
          </a:p>
        </p:txBody>
      </p:sp>
      <p:sp>
        <p:nvSpPr>
          <p:cNvPr id="411" name="Google Shape;411;p30"/>
          <p:cNvSpPr txBox="1"/>
          <p:nvPr/>
        </p:nvSpPr>
        <p:spPr>
          <a:xfrm>
            <a:off x="6096000" y="2168926"/>
            <a:ext cx="1880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 y tiempo</a:t>
            </a:r>
            <a:endParaRPr/>
          </a:p>
        </p:txBody>
      </p:sp>
      <p:sp>
        <p:nvSpPr>
          <p:cNvPr id="412" name="Google Shape;412;p30"/>
          <p:cNvSpPr txBox="1"/>
          <p:nvPr/>
        </p:nvSpPr>
        <p:spPr>
          <a:xfrm>
            <a:off x="6745825" y="954081"/>
            <a:ext cx="23514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 de aprendizaje con otros</a:t>
            </a:r>
            <a:endParaRPr/>
          </a:p>
        </p:txBody>
      </p:sp>
      <p:sp>
        <p:nvSpPr>
          <p:cNvPr id="413" name="Google Shape;413;p30"/>
          <p:cNvSpPr txBox="1"/>
          <p:nvPr/>
        </p:nvSpPr>
        <p:spPr>
          <a:xfrm>
            <a:off x="5384800" y="3783986"/>
            <a:ext cx="1212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418" name="Google Shape;4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1"/>
          <p:cNvSpPr txBox="1"/>
          <p:nvPr/>
        </p:nvSpPr>
        <p:spPr>
          <a:xfrm>
            <a:off x="81280" y="49023"/>
            <a:ext cx="8890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3.3 Elementos fundamentales para construir una Comunidad Profesional de Aprendizaje (CPA)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1"/>
          <p:cNvSpPr txBox="1"/>
          <p:nvPr/>
        </p:nvSpPr>
        <p:spPr>
          <a:xfrm>
            <a:off x="335280" y="1452880"/>
            <a:ext cx="11663680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la situación y las necesidades que tiene el plantel educativo.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las necesidades y jerarquizar las prioridades de atención.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 prácticas o programas específicos para la atención de la prioridad.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las necesidades de aprendizaje del personal docente.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la capacitación del personal docente.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las innovaciones.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Evaluar el proceso de implementación.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nuevas necesidades de mejora.</a:t>
            </a:r>
            <a:endParaRPr/>
          </a:p>
          <a:p>
            <a:pPr indent="-1714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¿Qué implica el desarrollo de las comunidades de Aprendizaje?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426" name="Google Shape;4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 txBox="1"/>
          <p:nvPr/>
        </p:nvSpPr>
        <p:spPr>
          <a:xfrm>
            <a:off x="81280" y="793320"/>
            <a:ext cx="106375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4. Proyectos que promuevan la formación socioemocional.</a:t>
            </a:r>
            <a:endParaRPr b="1" sz="32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2"/>
          <p:cNvSpPr txBox="1"/>
          <p:nvPr/>
        </p:nvSpPr>
        <p:spPr>
          <a:xfrm>
            <a:off x="660400" y="1378095"/>
            <a:ext cx="1083056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elemento fundamental para lograr una enseñanza transversal </a:t>
            </a: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 el trabajo en conjunto y de manera participativa con sus pares de otras disciplinas o áreas de acceso al conocimiento,</a:t>
            </a: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propósito de seleccionar y abordar aquellas temáticas generales y específicas que en común acuerdo consideren sean pertinentes, coherentes, suficientes, significativas y que respondan a los aprendizajes de trayectoria y a las metas de aprendizaje, en función de las características del estudiantado y del contexto en que llevan a cabo su práctica docente, que promuevan el abordaje de los contenidos que imparten de manera integral.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434" name="Google Shape;4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3"/>
          <p:cNvSpPr txBox="1"/>
          <p:nvPr/>
        </p:nvSpPr>
        <p:spPr>
          <a:xfrm>
            <a:off x="422300" y="355610"/>
            <a:ext cx="10574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Proyectos escolares, transversales, inter y multidisciplinarios</a:t>
            </a:r>
            <a:endParaRPr/>
          </a:p>
        </p:txBody>
      </p:sp>
      <p:graphicFrame>
        <p:nvGraphicFramePr>
          <p:cNvPr id="436" name="Google Shape;436;p33"/>
          <p:cNvGraphicFramePr/>
          <p:nvPr/>
        </p:nvGraphicFramePr>
        <p:xfrm>
          <a:off x="576618" y="935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5671775"/>
                <a:gridCol w="5671775"/>
              </a:tblGrid>
              <a:tr h="1939075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s-MX" sz="2800">
                          <a:solidFill>
                            <a:srgbClr val="C00000"/>
                          </a:solidFill>
                        </a:rPr>
                        <a:t>Deben partir de una problemática que involucre al plantel educativo, la familia, la comunidad y la sociedad, que además contemple los valores de la Nueva Escuela Mexicana, así como a las áreas de acceso al conocimiento, los recursos sociocognitivos y socioemocionales del nuevo MCCEMS. 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2834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C00000"/>
                        </a:solidFill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rgbClr val="C00000"/>
                          </a:solidFill>
                        </a:rPr>
                        <a:t>Involucra a las Comunidades Profesionales de Aprendizaje, para que a partir de ellas se plantea un Proyecto Comunitario en el que todas y todos participen y definan las metas de Aprendizaje u objetivos de acuerdo a las necesidades de su propuesta de tema en el planteamiento del problema </a:t>
                      </a:r>
                      <a:r>
                        <a:rPr b="1" lang="es-MX" sz="2800">
                          <a:solidFill>
                            <a:srgbClr val="C00000"/>
                          </a:solidFill>
                        </a:rPr>
                        <a:t>o temática a trabajar. 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7" name="Google Shape;437;p3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443" name="Google Shape;4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4"/>
          <p:cNvSpPr txBox="1"/>
          <p:nvPr/>
        </p:nvSpPr>
        <p:spPr>
          <a:xfrm>
            <a:off x="422300" y="355610"/>
            <a:ext cx="10574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Proyectos escolares, transversales, inter y multidisciplinarios</a:t>
            </a:r>
            <a:endParaRPr/>
          </a:p>
        </p:txBody>
      </p:sp>
      <p:sp>
        <p:nvSpPr>
          <p:cNvPr id="445" name="Google Shape;445;p3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603" y="1175385"/>
            <a:ext cx="10311619" cy="481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453" name="Google Shape;45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5"/>
          <p:cNvSpPr txBox="1"/>
          <p:nvPr/>
        </p:nvSpPr>
        <p:spPr>
          <a:xfrm>
            <a:off x="40640" y="345042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4.2 Proyectos escolares, transversales, inter y multidisciplinarios.</a:t>
            </a:r>
            <a:endParaRPr/>
          </a:p>
        </p:txBody>
      </p:sp>
      <p:grpSp>
        <p:nvGrpSpPr>
          <p:cNvPr id="455" name="Google Shape;455;p35"/>
          <p:cNvGrpSpPr/>
          <p:nvPr/>
        </p:nvGrpSpPr>
        <p:grpSpPr>
          <a:xfrm>
            <a:off x="-4946616" y="-217744"/>
            <a:ext cx="16759038" cy="7293488"/>
            <a:chOff x="-6125176" y="-937410"/>
            <a:chExt cx="16759038" cy="7293488"/>
          </a:xfrm>
        </p:grpSpPr>
        <p:sp>
          <p:nvSpPr>
            <p:cNvPr id="456" name="Google Shape;456;p35"/>
            <p:cNvSpPr/>
            <p:nvPr/>
          </p:nvSpPr>
          <p:spPr>
            <a:xfrm>
              <a:off x="-6125176" y="-937410"/>
              <a:ext cx="7293488" cy="7293488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752110" y="541866"/>
              <a:ext cx="9881751" cy="1083733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 txBox="1"/>
            <p:nvPr/>
          </p:nvSpPr>
          <p:spPr>
            <a:xfrm>
              <a:off x="752110" y="541866"/>
              <a:ext cx="988175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86020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proyectos transversales tienen como marco de trabajo, las problemáticas reales presentadas en un determinado contexto social.</a:t>
              </a: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74777" y="406400"/>
              <a:ext cx="1354666" cy="1354666"/>
            </a:xfrm>
            <a:prstGeom prst="ellipse">
              <a:avLst/>
            </a:prstGeom>
            <a:solidFill>
              <a:srgbClr val="E1EFD8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1146048" y="2167466"/>
              <a:ext cx="9487814" cy="1083733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5"/>
            <p:cNvSpPr txBox="1"/>
            <p:nvPr/>
          </p:nvSpPr>
          <p:spPr>
            <a:xfrm>
              <a:off x="1146048" y="2167466"/>
              <a:ext cx="9487814" cy="1083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86020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contexto es inseparable de contribuciones activas de los individuos, sus compañeros sociales, las tradiciones sociales y los materiales que se manejan.</a:t>
              </a: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468714" y="2032000"/>
              <a:ext cx="1354666" cy="1354666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752110" y="3793066"/>
              <a:ext cx="9881751" cy="1083733"/>
            </a:xfrm>
            <a:prstGeom prst="rect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5"/>
            <p:cNvSpPr txBox="1"/>
            <p:nvPr/>
          </p:nvSpPr>
          <p:spPr>
            <a:xfrm>
              <a:off x="752110" y="3793066"/>
              <a:ext cx="988175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86020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s-MX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construir proyectos innovadores, se requiere: compromiso, dedicación, apoyo y espacios idóneos.</a:t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74777" y="3657600"/>
              <a:ext cx="1354666" cy="1354666"/>
            </a:xfrm>
            <a:prstGeom prst="ellipse">
              <a:avLst/>
            </a:prstGeom>
            <a:solidFill>
              <a:srgbClr val="66FF3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471" name="Google Shape;47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831" y="1376838"/>
            <a:ext cx="10556337" cy="482054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6"/>
          <p:cNvSpPr txBox="1"/>
          <p:nvPr/>
        </p:nvSpPr>
        <p:spPr>
          <a:xfrm>
            <a:off x="666750" y="438019"/>
            <a:ext cx="100447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Objetivos de Desarrollo Sostenible  relacionados con Proyectos escolares, transversales, inter y multidisciplinarios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479" name="Google Shape;47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7"/>
          <p:cNvSpPr txBox="1"/>
          <p:nvPr/>
        </p:nvSpPr>
        <p:spPr>
          <a:xfrm>
            <a:off x="556654" y="384103"/>
            <a:ext cx="105744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Objetivos de Desarrollo Sostenible  relacionados con Proyectos escolares, transversales, inter y multidisciplinarios</a:t>
            </a:r>
            <a:endParaRPr/>
          </a:p>
        </p:txBody>
      </p:sp>
      <p:pic>
        <p:nvPicPr>
          <p:cNvPr id="481" name="Google Shape;4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654" y="1445930"/>
            <a:ext cx="10574463" cy="403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486" name="Google Shape;4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8"/>
          <p:cNvSpPr txBox="1"/>
          <p:nvPr/>
        </p:nvSpPr>
        <p:spPr>
          <a:xfrm>
            <a:off x="40640" y="345042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4.3 Ejemplos de proyectos transversales / integradores</a:t>
            </a:r>
            <a:r>
              <a:rPr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88" name="Google Shape;488;p38"/>
          <p:cNvSpPr txBox="1"/>
          <p:nvPr/>
        </p:nvSpPr>
        <p:spPr>
          <a:xfrm>
            <a:off x="697132" y="4312326"/>
            <a:ext cx="27736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 de enseñanza situada o activa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8"/>
          <p:cNvSpPr txBox="1"/>
          <p:nvPr/>
        </p:nvSpPr>
        <p:spPr>
          <a:xfrm>
            <a:off x="3766234" y="4113788"/>
            <a:ext cx="7264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basado en análisis y discusión de casos (ABAC).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basado en problemas (ABP).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mediante proyectos (AMP).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basado en retos (ABR).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8"/>
          <p:cNvSpPr txBox="1"/>
          <p:nvPr/>
        </p:nvSpPr>
        <p:spPr>
          <a:xfrm>
            <a:off x="487680" y="1066800"/>
            <a:ext cx="1126744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“Gotita de agua, una emergencia planetaria” Premio Municipal de la Juventud en Chiapas, el programa vinculó con el gobierno municipal, en el programa de responsabilidad ambiental y se involucraron las asignaturas de informática y biología.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Calibri"/>
              <a:buAutoNum type="arabicPeriod"/>
            </a:pPr>
            <a:r>
              <a:rPr b="1" lang="es-MX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“Proyecto Wii”, sobre la inclusión digital, obtuvo el premio Iberoamericano a la excelencia educativa en 2019, se enlazó con el servicio social enfocado al componente profesional, las asignaturas involucradas: ecología, biología, matemáticas y administración.</a:t>
            </a:r>
            <a:endParaRPr b="1" sz="24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8"/>
          <p:cNvSpPr/>
          <p:nvPr/>
        </p:nvSpPr>
        <p:spPr>
          <a:xfrm>
            <a:off x="3476283" y="4185920"/>
            <a:ext cx="284480" cy="160528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497" name="Google Shape;4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9"/>
          <p:cNvSpPr txBox="1"/>
          <p:nvPr/>
        </p:nvSpPr>
        <p:spPr>
          <a:xfrm>
            <a:off x="422300" y="355610"/>
            <a:ext cx="10574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Proyectos escolares, transversales, inter y multidisciplinarios</a:t>
            </a: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9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9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9"/>
          <p:cNvSpPr txBox="1"/>
          <p:nvPr/>
        </p:nvSpPr>
        <p:spPr>
          <a:xfrm>
            <a:off x="422300" y="1031230"/>
            <a:ext cx="9559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Algunos ejemplos</a:t>
            </a:r>
            <a:endParaRPr/>
          </a:p>
        </p:txBody>
      </p:sp>
      <p:sp>
        <p:nvSpPr>
          <p:cNvPr id="503" name="Google Shape;503;p39"/>
          <p:cNvSpPr/>
          <p:nvPr/>
        </p:nvSpPr>
        <p:spPr>
          <a:xfrm>
            <a:off x="7502405" y="3076037"/>
            <a:ext cx="34943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Proyecto Will CBTis198, Celaya, Guanajuato, México https://youtu.be/kvQw45P8kFI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7438" y="1456066"/>
            <a:ext cx="17430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262" y="2000250"/>
            <a:ext cx="36004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9"/>
          <p:cNvSpPr txBox="1"/>
          <p:nvPr/>
        </p:nvSpPr>
        <p:spPr>
          <a:xfrm>
            <a:off x="721262" y="3886200"/>
            <a:ext cx="36004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Gotita de Agua, Una emergencia planetaria. </a:t>
            </a: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http://formacionib.org/noticias/?Gotita-de-Agua-Una-emergencia-Planetaria-Cbta-24-Chiapas-Mexico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1181100" y="1236137"/>
            <a:ext cx="5268912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 enterarás que el MCCEMS obedece también al objetivo 4 de desarrollo sostenible de los 17 objetivos de la agenda 2030 para transformar nuestro mundo:</a:t>
            </a:r>
            <a:endParaRPr/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“Garantizar una educación inclusiva, equitativa y de calidad y promover oportunidades de aprendizaje durante toda la vida para todos”. (UNESCO, 2016)</a:t>
            </a:r>
            <a:endParaRPr/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de las Naciones Unidas para la Educación, la Ciencia y Cultura - es un organismo especializado del Sistema de las Naciones Unidas (ONU).</a:t>
            </a:r>
            <a:endParaRPr/>
          </a:p>
          <a:p>
            <a:pPr indent="0" lvl="0" marL="0" marR="7556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4"/>
          <p:cNvSpPr txBox="1"/>
          <p:nvPr>
            <p:ph type="title"/>
          </p:nvPr>
        </p:nvSpPr>
        <p:spPr>
          <a:xfrm>
            <a:off x="1181100" y="0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En este curso taller 3 …</a:t>
            </a:r>
            <a:endParaRPr/>
          </a:p>
        </p:txBody>
      </p:sp>
      <p:pic>
        <p:nvPicPr>
          <p:cNvPr descr="Qué son los 17 Objetivos de Desarrollo Sostenible y la Agenda 2030" id="151" name="Google Shape;1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2647" y="1169706"/>
            <a:ext cx="4747353" cy="451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"/>
          <p:cNvSpPr txBox="1"/>
          <p:nvPr>
            <p:ph idx="1" type="body"/>
          </p:nvPr>
        </p:nvSpPr>
        <p:spPr>
          <a:xfrm>
            <a:off x="6612988" y="1376838"/>
            <a:ext cx="4518129" cy="194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br>
              <a:rPr lang="es-MX"/>
            </a:br>
            <a:endParaRPr/>
          </a:p>
        </p:txBody>
      </p:sp>
      <p:pic>
        <p:nvPicPr>
          <p:cNvPr descr="Imagen que contiene Logotipo&#10;&#10;Descripción generada automáticamente" id="512" name="Google Shape;51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0"/>
          <p:cNvSpPr txBox="1"/>
          <p:nvPr/>
        </p:nvSpPr>
        <p:spPr>
          <a:xfrm>
            <a:off x="422300" y="355610"/>
            <a:ext cx="10574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Proyectos escolares, transversales, inter y multidisciplinarios</a:t>
            </a: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883" y="988969"/>
            <a:ext cx="9340417" cy="466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1"/>
          <p:cNvSpPr txBox="1"/>
          <p:nvPr>
            <p:ph idx="1" type="body"/>
          </p:nvPr>
        </p:nvSpPr>
        <p:spPr>
          <a:xfrm>
            <a:off x="763277" y="2854447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ct val="100000"/>
              <a:buNone/>
            </a:pPr>
            <a:r>
              <a:rPr lang="es-MX"/>
              <a:t>Sección de trabajo colaborativo</a:t>
            </a:r>
            <a:endParaRPr/>
          </a:p>
        </p:txBody>
      </p:sp>
      <p:sp>
        <p:nvSpPr>
          <p:cNvPr id="523" name="Google Shape;523;p41"/>
          <p:cNvSpPr txBox="1"/>
          <p:nvPr/>
        </p:nvSpPr>
        <p:spPr>
          <a:xfrm>
            <a:off x="248797" y="4074160"/>
            <a:ext cx="118059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Llevando a la práctica mis experiencias para completar esta aventura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2"/>
          <p:cNvSpPr txBox="1"/>
          <p:nvPr>
            <p:ph type="title"/>
          </p:nvPr>
        </p:nvSpPr>
        <p:spPr>
          <a:xfrm>
            <a:off x="7193281" y="22707"/>
            <a:ext cx="4826000" cy="525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ct val="100000"/>
              <a:buFont typeface="Montserrat SemiBold"/>
              <a:buNone/>
            </a:pPr>
            <a:r>
              <a:rPr lang="es-MX" sz="3200"/>
              <a:t>Etapa 1</a:t>
            </a:r>
            <a:endParaRPr sz="3200"/>
          </a:p>
        </p:txBody>
      </p:sp>
      <p:graphicFrame>
        <p:nvGraphicFramePr>
          <p:cNvPr id="530" name="Google Shape;530;p42"/>
          <p:cNvGraphicFramePr/>
          <p:nvPr/>
        </p:nvGraphicFramePr>
        <p:xfrm>
          <a:off x="213361" y="548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2361175"/>
                <a:gridCol w="2361175"/>
                <a:gridCol w="2361175"/>
                <a:gridCol w="2361175"/>
                <a:gridCol w="2361175"/>
              </a:tblGrid>
              <a:tr h="4827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800"/>
                        <a:buFont typeface="Calibri"/>
                        <a:buNone/>
                      </a:pPr>
                      <a:r>
                        <a:rPr b="1" lang="es-MX" sz="280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b="0" lang="es-MX" sz="2800">
                          <a:solidFill>
                            <a:schemeClr val="dk1"/>
                          </a:solidFill>
                        </a:rPr>
                        <a:t>. Enlista en la siguiente tabla los </a:t>
                      </a:r>
                      <a:r>
                        <a:rPr b="0" lang="es-MX" sz="2800">
                          <a:solidFill>
                            <a:srgbClr val="FF0000"/>
                          </a:solidFill>
                        </a:rPr>
                        <a:t>nombres</a:t>
                      </a:r>
                      <a:r>
                        <a:rPr b="0" lang="es-MX" sz="2800">
                          <a:solidFill>
                            <a:schemeClr val="dk1"/>
                          </a:solidFill>
                        </a:rPr>
                        <a:t> de las personas con las que trabajaste en la actividad colaborativa del curso taller 2</a:t>
                      </a:r>
                      <a:endParaRPr b="0" sz="2800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2600">
                          <a:solidFill>
                            <a:srgbClr val="C00000"/>
                          </a:solidFill>
                        </a:rPr>
                        <a:t>2. </a:t>
                      </a:r>
                      <a:r>
                        <a:rPr b="0" lang="es-MX" sz="2600">
                          <a:solidFill>
                            <a:schemeClr val="dk1"/>
                          </a:solidFill>
                        </a:rPr>
                        <a:t>Escribe</a:t>
                      </a:r>
                      <a:r>
                        <a:rPr b="0" lang="es-MX" sz="2600">
                          <a:solidFill>
                            <a:schemeClr val="dk1"/>
                          </a:solidFill>
                        </a:rPr>
                        <a:t> al lado del nombre, </a:t>
                      </a:r>
                      <a:r>
                        <a:rPr b="0" lang="es-MX" sz="2600">
                          <a:solidFill>
                            <a:srgbClr val="FF0000"/>
                          </a:solidFill>
                        </a:rPr>
                        <a:t>tres ya sea conocimiento, habilidades o buenas prácticas docentes</a:t>
                      </a:r>
                      <a:r>
                        <a:rPr b="0" lang="es-MX" sz="2600">
                          <a:solidFill>
                            <a:schemeClr val="dk1"/>
                          </a:solidFill>
                        </a:rPr>
                        <a:t> que consideres posee esa persona.</a:t>
                      </a:r>
                      <a:endParaRPr b="0" sz="25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250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b="0" lang="es-MX" sz="2500">
                          <a:solidFill>
                            <a:schemeClr val="dk1"/>
                          </a:solidFill>
                        </a:rPr>
                        <a:t>. Comparte con el resto del grupo </a:t>
                      </a:r>
                      <a:r>
                        <a:rPr b="0" lang="es-MX" sz="2500">
                          <a:solidFill>
                            <a:srgbClr val="FF0000"/>
                          </a:solidFill>
                        </a:rPr>
                        <a:t>(lectura), </a:t>
                      </a:r>
                      <a:r>
                        <a:rPr b="0" lang="es-MX" sz="2500">
                          <a:solidFill>
                            <a:schemeClr val="dk1"/>
                          </a:solidFill>
                        </a:rPr>
                        <a:t>los nombre y los tres conocimientos, habilidades y buenas prácticas.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2800">
                          <a:solidFill>
                            <a:srgbClr val="C00000"/>
                          </a:solidFill>
                        </a:rPr>
                        <a:t>4.</a:t>
                      </a:r>
                      <a:r>
                        <a:rPr b="0" lang="es-MX" sz="280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b="0" lang="es-MX" sz="2800">
                          <a:solidFill>
                            <a:schemeClr val="dk1"/>
                          </a:solidFill>
                        </a:rPr>
                        <a:t>Escribe en el siguiente espacio </a:t>
                      </a:r>
                      <a:r>
                        <a:rPr b="0" lang="es-MX" sz="2800">
                          <a:solidFill>
                            <a:srgbClr val="FF0000"/>
                          </a:solidFill>
                        </a:rPr>
                        <a:t>los conocimientos, habilidades o buenas prácticas que tus pares identificaron en ti.</a:t>
                      </a:r>
                      <a:endParaRPr b="0" sz="2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2800">
                          <a:solidFill>
                            <a:srgbClr val="C00000"/>
                          </a:solidFill>
                        </a:rPr>
                        <a:t>5.</a:t>
                      </a:r>
                      <a:r>
                        <a:rPr b="0" lang="es-MX" sz="280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b="0" lang="es-MX" sz="2800">
                          <a:solidFill>
                            <a:srgbClr val="FF0000"/>
                          </a:solidFill>
                        </a:rPr>
                        <a:t>Escribe los conocimientos</a:t>
                      </a:r>
                      <a:r>
                        <a:rPr b="0" lang="es-MX" sz="2800">
                          <a:solidFill>
                            <a:schemeClr val="dk1"/>
                          </a:solidFill>
                        </a:rPr>
                        <a:t>, habilidades o buenas prácticas de tus pares </a:t>
                      </a:r>
                      <a:r>
                        <a:rPr b="0" lang="es-MX" sz="2800">
                          <a:solidFill>
                            <a:srgbClr val="FF0000"/>
                          </a:solidFill>
                        </a:rPr>
                        <a:t>que te llaman la atención</a:t>
                      </a:r>
                      <a:r>
                        <a:rPr b="0" lang="es-MX" sz="2800">
                          <a:solidFill>
                            <a:schemeClr val="dk1"/>
                          </a:solidFill>
                        </a:rPr>
                        <a:t> y consideres pueden ser tu área de oportunidad</a:t>
                      </a:r>
                      <a:endParaRPr b="0" sz="2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531" name="Google Shape;531;p42"/>
          <p:cNvSpPr txBox="1"/>
          <p:nvPr/>
        </p:nvSpPr>
        <p:spPr>
          <a:xfrm>
            <a:off x="2844800" y="5953760"/>
            <a:ext cx="5354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Página 102 del cuaderno de trabajo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Google Shape;537;p43"/>
          <p:cNvGraphicFramePr/>
          <p:nvPr/>
        </p:nvGraphicFramePr>
        <p:xfrm>
          <a:off x="101600" y="304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6004550"/>
                <a:gridCol w="6004550"/>
              </a:tblGrid>
              <a:tr h="2921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100">
                          <a:solidFill>
                            <a:schemeClr val="dk1"/>
                          </a:solidFill>
                        </a:rPr>
                        <a:t>1. Reúnete con el todo</a:t>
                      </a:r>
                      <a:r>
                        <a:rPr lang="es-MX" sz="3100">
                          <a:solidFill>
                            <a:schemeClr val="dk1"/>
                          </a:solidFill>
                        </a:rPr>
                        <a:t> el grupo del taller</a:t>
                      </a:r>
                      <a:endParaRPr b="1" sz="31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gradFill>
                      <a:gsLst>
                        <a:gs pos="0">
                          <a:schemeClr val="accent4"/>
                        </a:gs>
                        <a:gs pos="29000">
                          <a:schemeClr val="accent4"/>
                        </a:gs>
                        <a:gs pos="86000">
                          <a:srgbClr val="C5D3ED"/>
                        </a:gs>
                        <a:gs pos="100000">
                          <a:srgbClr val="C5D3E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>
                          <a:solidFill>
                            <a:srgbClr val="A42145"/>
                          </a:solidFill>
                        </a:rPr>
                        <a:t>2.</a:t>
                      </a:r>
                      <a:r>
                        <a:rPr b="1" lang="es-MX" sz="2800">
                          <a:solidFill>
                            <a:srgbClr val="A42145"/>
                          </a:solidFill>
                        </a:rPr>
                        <a:t> Revisa la página 85 del subtema 4.2 Proyectos escolares, transversales, inter y multidisciplinarios; y a partir de las respuestas desarrolla los siguientes cuestionamientos. Con apoyo del diagnóstico ¿Qué problema o necesidad identifiqué?</a:t>
                      </a:r>
                      <a:endParaRPr b="1" sz="2800">
                        <a:solidFill>
                          <a:srgbClr val="A42145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2260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/>
                        <a:t>De</a:t>
                      </a:r>
                      <a:r>
                        <a:rPr b="1" lang="es-MX" sz="2800"/>
                        <a:t> acuerdo con mi área de acceso al conocimiento ¿Puedo trabajarla como un proyecto transversal comunitario? ¿Cómo?</a:t>
                      </a:r>
                      <a:endParaRPr b="1" sz="2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 u="none"/>
                        <a:t>3.</a:t>
                      </a:r>
                      <a:r>
                        <a:rPr b="1" lang="es-MX" sz="2800" u="none"/>
                        <a:t> Con tus respuestas participa en una lluvia de ideas, la cual tenga por objetivo </a:t>
                      </a:r>
                      <a:r>
                        <a:rPr b="1" lang="es-MX" sz="2800" u="sng">
                          <a:solidFill>
                            <a:srgbClr val="FF0000"/>
                          </a:solidFill>
                        </a:rPr>
                        <a:t>elegir las problemáticas o necesidades</a:t>
                      </a:r>
                      <a:r>
                        <a:rPr b="1" lang="es-MX" sz="2800" u="none"/>
                        <a:t> que les gustaría trabajar.</a:t>
                      </a:r>
                      <a:endParaRPr b="1" sz="2800" u="none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C5D3ED"/>
                        </a:gs>
                        <a:gs pos="11000">
                          <a:srgbClr val="C5D3ED"/>
                        </a:gs>
                        <a:gs pos="65000">
                          <a:schemeClr val="accent4"/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38" name="Google Shape;538;p43"/>
          <p:cNvSpPr txBox="1"/>
          <p:nvPr/>
        </p:nvSpPr>
        <p:spPr>
          <a:xfrm>
            <a:off x="-163175" y="5688499"/>
            <a:ext cx="283464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6000">
                <a:solidFill>
                  <a:srgbClr val="A42145"/>
                </a:solidFill>
                <a:latin typeface="Calibri"/>
                <a:ea typeface="Calibri"/>
                <a:cs typeface="Calibri"/>
                <a:sym typeface="Calibri"/>
              </a:rPr>
              <a:t>Etapa 2</a:t>
            </a:r>
            <a:endParaRPr b="1" sz="6000">
              <a:solidFill>
                <a:srgbClr val="A421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4399280" y="5803831"/>
            <a:ext cx="42875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Selecciona uno de esos problemas o necesidades Página 103 y 104</a:t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"/>
          <p:cNvSpPr txBox="1"/>
          <p:nvPr/>
        </p:nvSpPr>
        <p:spPr>
          <a:xfrm>
            <a:off x="680105" y="131872"/>
            <a:ext cx="28346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800">
                <a:solidFill>
                  <a:srgbClr val="A42145"/>
                </a:solidFill>
                <a:latin typeface="Calibri"/>
                <a:ea typeface="Calibri"/>
                <a:cs typeface="Calibri"/>
                <a:sym typeface="Calibri"/>
              </a:rPr>
              <a:t>Etapa 3</a:t>
            </a:r>
            <a:endParaRPr b="1" sz="4800">
              <a:solidFill>
                <a:srgbClr val="A421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4"/>
          <p:cNvSpPr txBox="1"/>
          <p:nvPr/>
        </p:nvSpPr>
        <p:spPr>
          <a:xfrm>
            <a:off x="538480" y="1423839"/>
            <a:ext cx="113284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lo anterior coloca en el siguiente esquema la problemática o necesidad al centro.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Página 106 del cuaderno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colaborativa y en total acuerdo escriban las habilidades básicas (HSE) en cada uno de los círculos, para trabajar el problema. </a:t>
            </a:r>
            <a:r>
              <a:rPr b="1" lang="es-MX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Cuaderno de trabajo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 cuáles son tus áreas de oportunidad y cuáles habilidades puedes compartir con tus compañeras y compañeros.</a:t>
            </a:r>
            <a:endParaRPr/>
          </a:p>
        </p:txBody>
      </p:sp>
      <p:sp>
        <p:nvSpPr>
          <p:cNvPr id="547" name="Google Shape;547;p44"/>
          <p:cNvSpPr txBox="1"/>
          <p:nvPr/>
        </p:nvSpPr>
        <p:spPr>
          <a:xfrm>
            <a:off x="3667760" y="6024880"/>
            <a:ext cx="56997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b="1" lang="es-MX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Página 106 </a:t>
            </a:r>
            <a:r>
              <a:rPr b="1" lang="es-MX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 cuaderno de trabajo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/>
        </p:nvSpPr>
        <p:spPr>
          <a:xfrm>
            <a:off x="680106" y="131872"/>
            <a:ext cx="110953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800">
                <a:solidFill>
                  <a:srgbClr val="A42145"/>
                </a:solidFill>
                <a:latin typeface="Calibri"/>
                <a:ea typeface="Calibri"/>
                <a:cs typeface="Calibri"/>
                <a:sym typeface="Calibri"/>
              </a:rPr>
              <a:t>Etapa 4 </a:t>
            </a:r>
            <a:r>
              <a:rPr b="1" lang="es-MX" sz="2800">
                <a:solidFill>
                  <a:srgbClr val="A42145"/>
                </a:solidFill>
                <a:latin typeface="Calibri"/>
                <a:ea typeface="Calibri"/>
                <a:cs typeface="Calibri"/>
                <a:sym typeface="Calibri"/>
              </a:rPr>
              <a:t>Actividad integradora a partir de las reflexiones anteriores</a:t>
            </a:r>
            <a:endParaRPr b="1" sz="4800">
              <a:solidFill>
                <a:srgbClr val="A421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5"/>
          <p:cNvSpPr txBox="1"/>
          <p:nvPr/>
        </p:nvSpPr>
        <p:spPr>
          <a:xfrm>
            <a:off x="111760" y="1055203"/>
            <a:ext cx="1186688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hacer? (propuestas)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qué? (planteamiento del contexto y del problema)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quiénes? Personas implicadas como destinatarios)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 quiénes? (personas implicadas como responsables)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Redacta la meta; debe ser clara, alcanzable, medible y que represente un reto.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rPr b="1" lang="es-MX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acuerdo con su meta empieza a considerar las siguientes preguntas que en un futuro próximo realicen el desarrollo de su proyecto transversal: ¿Dónde? ¿Cuándo? ¿Cuánto? ¿Cómo? ¿Con que? ¿Evaluación?</a:t>
            </a:r>
            <a:endParaRPr/>
          </a:p>
        </p:txBody>
      </p:sp>
      <p:sp>
        <p:nvSpPr>
          <p:cNvPr id="555" name="Google Shape;555;p45"/>
          <p:cNvSpPr txBox="1"/>
          <p:nvPr/>
        </p:nvSpPr>
        <p:spPr>
          <a:xfrm>
            <a:off x="3667760" y="6024880"/>
            <a:ext cx="56997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b="1" lang="es-MX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Página 107 y 108 </a:t>
            </a:r>
            <a:r>
              <a:rPr b="1" lang="es-MX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 cuaderno.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"/>
          <p:cNvSpPr txBox="1"/>
          <p:nvPr/>
        </p:nvSpPr>
        <p:spPr>
          <a:xfrm>
            <a:off x="2021840" y="2357120"/>
            <a:ext cx="8869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¡Ha llegado la hora de establecer </a:t>
            </a:r>
            <a:r>
              <a:rPr b="1" lang="es-MX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acuerdos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566" name="Google Shape;56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7" name="Google Shape;567;p47"/>
          <p:cNvGraphicFramePr/>
          <p:nvPr/>
        </p:nvGraphicFramePr>
        <p:xfrm>
          <a:off x="816516" y="3902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10111675"/>
              </a:tblGrid>
              <a:tr h="67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ACUERDOS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  <a:tr h="53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572" name="Google Shape;57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3" name="Google Shape;573;p48"/>
          <p:cNvGraphicFramePr/>
          <p:nvPr/>
        </p:nvGraphicFramePr>
        <p:xfrm>
          <a:off x="816516" y="5560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10111675"/>
              </a:tblGrid>
              <a:tr h="67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ACUERDOS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  <a:tr h="53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7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578" name="Google Shape;5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9" name="Google Shape;579;p49"/>
          <p:cNvGraphicFramePr/>
          <p:nvPr/>
        </p:nvGraphicFramePr>
        <p:xfrm>
          <a:off x="470582" y="3124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{480848CE-C1F1-44B6-BCCD-22FAAE8DB8F1}</a:tableStyleId>
              </a:tblPr>
              <a:tblGrid>
                <a:gridCol w="5269025"/>
                <a:gridCol w="5581100"/>
              </a:tblGrid>
              <a:tr h="290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DOCENTES PARTICIPANTES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Nombre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Nombre, firma o rúbrica (presencial)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>
            <p:ph type="title"/>
          </p:nvPr>
        </p:nvSpPr>
        <p:spPr>
          <a:xfrm>
            <a:off x="1154761" y="746262"/>
            <a:ext cx="10732439" cy="426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3600"/>
              <a:buFont typeface="Montserrat SemiBold"/>
              <a:buNone/>
            </a:pPr>
            <a:r>
              <a:rPr lang="es-MX" sz="3600"/>
              <a:t>La NEM promueve ambientes escolares sanos</a:t>
            </a:r>
            <a:br>
              <a:rPr lang="es-MX" sz="3600"/>
            </a:br>
            <a:br>
              <a:rPr lang="es-MX" sz="3600"/>
            </a:br>
            <a:r>
              <a:rPr lang="es-MX" sz="3600"/>
              <a:t>CULTURA DE LA PAZ</a:t>
            </a:r>
            <a:br>
              <a:rPr lang="es-MX" sz="3600"/>
            </a:br>
            <a:r>
              <a:rPr lang="es-MX" sz="3600"/>
              <a:t>NO VIOLENCIA </a:t>
            </a:r>
            <a:br>
              <a:rPr lang="es-MX" sz="3600"/>
            </a:br>
            <a:r>
              <a:rPr lang="es-MX" sz="3600"/>
              <a:t>AMBIENTES SANOS Y SEGUROS </a:t>
            </a:r>
            <a:br>
              <a:rPr lang="es-MX" sz="3600"/>
            </a:br>
            <a:r>
              <a:rPr lang="es-MX" sz="3600"/>
              <a:t>DESDE LAS DIMENSIONES 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1333527" y="4716628"/>
            <a:ext cx="1843088" cy="142875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 rot="-7159696">
            <a:off x="8366528" y="4480289"/>
            <a:ext cx="1843088" cy="1654751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599945" y="4838825"/>
            <a:ext cx="14144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de la escuela 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 rot="-603208">
            <a:off x="4503636" y="4783573"/>
            <a:ext cx="2201876" cy="142875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Emocional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psíquica</a:t>
            </a: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Icono de la flor ilustración del vector. Ilustración de vida - 13462996" id="162" name="Google Shape;162;p5"/>
          <p:cNvPicPr preferRelativeResize="0"/>
          <p:nvPr/>
        </p:nvPicPr>
        <p:blipFill rotWithShape="1">
          <a:blip r:embed="rId4">
            <a:alphaModFix/>
          </a:blip>
          <a:srcRect b="8432" l="0" r="0" t="0"/>
          <a:stretch/>
        </p:blipFill>
        <p:spPr>
          <a:xfrm>
            <a:off x="9143999" y="1678003"/>
            <a:ext cx="2351465" cy="269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584" name="Google Shape;58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5" name="Google Shape;585;p50"/>
          <p:cNvGraphicFramePr/>
          <p:nvPr/>
        </p:nvGraphicFramePr>
        <p:xfrm>
          <a:off x="470582" y="3124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{480848CE-C1F1-44B6-BCCD-22FAAE8DB8F1}</a:tableStyleId>
              </a:tblPr>
              <a:tblGrid>
                <a:gridCol w="5269025"/>
                <a:gridCol w="5581100"/>
              </a:tblGrid>
              <a:tr h="290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DOCENTES PARTICIPANTES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Nombre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C00000"/>
                          </a:solidFill>
                        </a:rPr>
                        <a:t>Nombre, firma o rúbrica (presencial)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1"/>
          <p:cNvSpPr txBox="1"/>
          <p:nvPr>
            <p:ph idx="1" type="body"/>
          </p:nvPr>
        </p:nvSpPr>
        <p:spPr>
          <a:xfrm>
            <a:off x="336270" y="1273628"/>
            <a:ext cx="11466677" cy="4310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2600"/>
              <a:buNone/>
            </a:pPr>
            <a:r>
              <a:rPr b="1" lang="es-MX" sz="2600">
                <a:latin typeface="Arial"/>
                <a:ea typeface="Arial"/>
                <a:cs typeface="Arial"/>
                <a:sym typeface="Arial"/>
              </a:rPr>
              <a:t>Gracias por su valiosa participación en estos 3 cursos – talleres, fue una tarea que implicó esfuerzo y tiempo, pero seguramente estos conocimientos se verán reflejados en su formación y práctica docente</a:t>
            </a:r>
            <a:r>
              <a:rPr lang="es-MX" sz="1800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pción generada automáticamente con confianza baja" id="592" name="Google Shape;5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70" y="5695003"/>
            <a:ext cx="3973789" cy="87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2"/>
          <p:cNvSpPr txBox="1"/>
          <p:nvPr>
            <p:ph idx="1" type="body"/>
          </p:nvPr>
        </p:nvSpPr>
        <p:spPr>
          <a:xfrm>
            <a:off x="1088397" y="1434905"/>
            <a:ext cx="10126721" cy="320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presente documento corresponde a un extracto de las principales líneas descritas en el curso taller 3: Hacia una práctica docente colaborativa en los Recursos Socioemocionales del MCCEMS.</a:t>
            </a:r>
            <a:endParaRPr/>
          </a:p>
        </p:txBody>
      </p:sp>
      <p:pic>
        <p:nvPicPr>
          <p:cNvPr descr="Logotipo&#10;&#10;Descripción generada automáticamente con confianza baja" id="599" name="Google Shape;59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70" y="5695003"/>
            <a:ext cx="3973789" cy="87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0382" y="4475543"/>
            <a:ext cx="1682750" cy="133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233680" y="78957"/>
            <a:ext cx="8778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Ambientes escolares sanos.</a:t>
            </a:r>
            <a:endParaRPr/>
          </a:p>
        </p:txBody>
      </p:sp>
      <p:graphicFrame>
        <p:nvGraphicFramePr>
          <p:cNvPr id="169" name="Google Shape;169;p6"/>
          <p:cNvGraphicFramePr/>
          <p:nvPr/>
        </p:nvGraphicFramePr>
        <p:xfrm>
          <a:off x="142240" y="7996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3959025"/>
                <a:gridCol w="3959025"/>
                <a:gridCol w="3959025"/>
              </a:tblGrid>
              <a:tr h="444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>
                          <a:solidFill>
                            <a:srgbClr val="C00000"/>
                          </a:solidFill>
                        </a:rPr>
                        <a:t>Lo físico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>
                          <a:solidFill>
                            <a:srgbClr val="C00000"/>
                          </a:solidFill>
                        </a:rPr>
                        <a:t>Lo emocional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>
                          <a:solidFill>
                            <a:srgbClr val="C00000"/>
                          </a:solidFill>
                        </a:rPr>
                        <a:t>Lo social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E599"/>
                    </a:solidFill>
                  </a:tcPr>
                </a:tc>
              </a:tr>
              <a:tr h="4354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/>
                        <a:t>La escuela saludable vela por su infraestructura e higiene, vigila que: la iluminación, calefacción y la ventilación sean apropiados y tiene una superficie adecuada para el número de alumnos que atiende.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/>
                        <a:t>La escuela saludable atiende el clima en el aula y es sensible a las señales emitidas por los alumnos; utiliza una metodología didáctica que potencia la autoestima y la capacidad para la toma de decisiones, evita las situaciones amenazantes, y no hace uso del castigo como instrumento de aprendizaje. </a:t>
                      </a:r>
                      <a:endParaRPr b="1" sz="2400" u="none" cap="none" strike="noStrike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 u="none" cap="none" strike="noStrike"/>
                        <a:t>La escuela saludable procura el desarrollo de actividades que favorecen las relaciones personales entre docentes y alumnos, la potenciación de una visión crítica y solidaria con el medio, el reconocimiento del papel ejemplificador del profesorado y del personal no docente y la promoción de los hábitos saludables.</a:t>
                      </a:r>
                      <a:endParaRPr b="1" sz="2400" u="none" cap="none" strike="noStrike"/>
                    </a:p>
                  </a:txBody>
                  <a:tcPr marT="45725" marB="45725" marR="91450" marL="91450">
                    <a:solidFill>
                      <a:srgbClr val="DD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74" name="Google Shape;1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233680" y="78957"/>
            <a:ext cx="87782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Estrategias por implementar en la generación de ambientes seguros y saludables.</a:t>
            </a:r>
            <a:endParaRPr/>
          </a:p>
        </p:txBody>
      </p:sp>
      <p:graphicFrame>
        <p:nvGraphicFramePr>
          <p:cNvPr id="176" name="Google Shape;176;p7"/>
          <p:cNvGraphicFramePr/>
          <p:nvPr/>
        </p:nvGraphicFramePr>
        <p:xfrm>
          <a:off x="162560" y="10330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{3EFC6662-2D84-4A64-968A-FC7B38F8B315}</a:tableStyleId>
              </a:tblPr>
              <a:tblGrid>
                <a:gridCol w="2052325"/>
                <a:gridCol w="9804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 u="none" cap="none" strike="noStrike">
                          <a:solidFill>
                            <a:schemeClr val="dk1"/>
                          </a:solidFill>
                        </a:rPr>
                        <a:t>Humano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0EA1E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Fomentar el respeto y un clima de relaciones interpersonales adecuado entre todos los miembros de la comunidad.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Garantizar la salud y promover hábitos saludables.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Resolver los conflictos, potenciando la mediación y asertividad.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00" u="none" cap="none" strike="noStrike">
                          <a:solidFill>
                            <a:schemeClr val="dk1"/>
                          </a:solidFill>
                        </a:rPr>
                        <a:t>Pedagógico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Favorecer el uso de estrategias que permitan a las y los estudiantes alcanzar el grado de seguridad afectiva y emocional que corresponde a su nivel.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Huir del autoritarismo estableciendo unas normas de disciplina y convivencia razonadas y razonables.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Utilizar el diálogo para resolver conflictos y adoptar una actitud que tienda al bienestar común.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b="1" lang="es-MX" sz="2400" u="none" cap="none" strike="noStrike">
                          <a:solidFill>
                            <a:schemeClr val="dk1"/>
                          </a:solidFill>
                        </a:rPr>
                        <a:t>Desarrollar en el estudiante hábitos saludables, de alimentación, higiene, reposo. Actividad física y tiempo libre.</a:t>
                      </a:r>
                      <a:endParaRPr b="1"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031" y="247400"/>
            <a:ext cx="11465169" cy="6298179"/>
          </a:xfrm>
          <a:prstGeom prst="rect">
            <a:avLst/>
          </a:prstGeom>
          <a:noFill/>
          <a:ln>
            <a:noFill/>
          </a:ln>
        </p:spPr>
      </p:pic>
      <p:sp>
        <p:nvSpPr>
          <p:cNvPr descr="Buscar en la consulta  de la barra lateral" id="183" name="Google Shape;183;p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734" y="312420"/>
            <a:ext cx="2351466" cy="487182"/>
          </a:xfrm>
          <a:prstGeom prst="rect">
            <a:avLst/>
          </a:prstGeom>
          <a:noFill/>
          <a:ln>
            <a:noFill/>
          </a:ln>
        </p:spPr>
      </p:pic>
      <p:sp>
        <p:nvSpPr>
          <p:cNvPr descr="Buscar en la consulta  de la barra lateral" id="189" name="Google Shape;189;p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de consulta de la búsqueda visual"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32"/>
            <a:ext cx="12192000" cy="6857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2018-12-04T03:27:02Z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0x010100FA989DF52DC24144A1CEAFFA44F2BF69</vt:lpwstr>
  </property>
  <property fmtid="{D5CDD505-2E9C-101B-9397-08002B2CF9AE}" pid="3" name="MediaServiceImageTags">
    <vt:lpwstr/>
  </property>
</Properties>
</file>